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58" r:id="rId6"/>
    <p:sldId id="260" r:id="rId7"/>
    <p:sldId id="270" r:id="rId8"/>
    <p:sldId id="269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7FFAE-6FC9-4AE4-9EE9-27FBA863C93B}" type="datetimeFigureOut">
              <a:rPr lang="en-US" smtClean="0"/>
              <a:pPr/>
              <a:t>8/13/2019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5A1C-A4D0-442E-9448-783DA006030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vm.mnp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hZcEY5PCQ" TargetMode="External"/><Relationship Id="rId2" Type="http://schemas.openxmlformats.org/officeDocument/2006/relationships/hyperlink" Target="https://www.khanacademy.org/science/biology/history-of-life-on-earth/history-life-on-earth/v/origins-of-lif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49P4meYyos" TargetMode="External"/><Relationship Id="rId4" Type="http://schemas.openxmlformats.org/officeDocument/2006/relationships/hyperlink" Target="https://www.khanacademy.org/science/high-school-biology/hs-cells/hs-plant-vs-animal-cells/v/overview-of-animal-and-plant-cel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source=images&amp;cd=&amp;ved=0ahUKEwio9YeCk_jjAhUKuY8KHWlqAoIQMwiDASgFMAU&amp;url=https://micro.magnet.fsu.edu/cells/plantcell.html&amp;psig=AOvVaw0YdqnbtDqju2Ize9Usvet2&amp;ust=1565521185255801&amp;ictx=3&amp;uact=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7"/>
            <a:ext cx="7772400" cy="1071571"/>
          </a:xfrm>
        </p:spPr>
        <p:txBody>
          <a:bodyPr/>
          <a:lstStyle/>
          <a:p>
            <a:r>
              <a:rPr lang="en-IN" dirty="0" smtClean="0">
                <a:latin typeface="Algerian" pitchFamily="82" charset="0"/>
              </a:rPr>
              <a:t>ORIGIN OF LIFE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643314"/>
            <a:ext cx="6858048" cy="1995486"/>
          </a:xfrm>
        </p:spPr>
        <p:txBody>
          <a:bodyPr>
            <a:normAutofit fontScale="62500" lnSpcReduction="20000"/>
          </a:bodyPr>
          <a:lstStyle/>
          <a:p>
            <a:r>
              <a:rPr lang="en-IN" dirty="0" err="1" smtClean="0">
                <a:solidFill>
                  <a:srgbClr val="FF0000"/>
                </a:solidFill>
                <a:latin typeface="Algerian" pitchFamily="82" charset="0"/>
              </a:rPr>
              <a:t>Abhijit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Algerian" pitchFamily="82" charset="0"/>
              </a:rPr>
              <a:t>Bhattacharjee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</a:p>
          <a:p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Asst 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Professor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, 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Dept 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of Botany</a:t>
            </a:r>
          </a:p>
          <a:p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Swami Vivekananda Mahavidyalaya</a:t>
            </a:r>
          </a:p>
          <a:p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Mohanpur, West Tripura</a:t>
            </a:r>
          </a:p>
          <a:p>
            <a:r>
              <a:rPr lang="en-IN" i="1" dirty="0" smtClean="0">
                <a:latin typeface="Arial" pitchFamily="34" charset="0"/>
                <a:cs typeface="Arial" pitchFamily="34" charset="0"/>
                <a:hlinkClick r:id="rId2"/>
              </a:rPr>
              <a:t>Email id: svm.mnp@gmail.com</a:t>
            </a:r>
            <a:endParaRPr lang="en-IN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IN" i="1" dirty="0" smtClean="0">
                <a:latin typeface="Arial" pitchFamily="34" charset="0"/>
                <a:cs typeface="Arial" pitchFamily="34" charset="0"/>
              </a:rPr>
              <a:t>Website: svmmohanpur.nic.in</a:t>
            </a:r>
            <a:endParaRPr lang="en-IN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F:\Documents and Settings\Mohanpur_college\Desktop\SVM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4074" y="2071678"/>
            <a:ext cx="1495851" cy="14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Organelles of animal cell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85786" y="1500173"/>
            <a:ext cx="4214842" cy="435771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cell membrane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nucleus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ribosomes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endoplasmic reticulum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vesicles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golgi apparatus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mitochondria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cytosol 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lysosome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peroxisome</a:t>
            </a: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ontent Placeholder 4" descr="548755-12516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500174"/>
            <a:ext cx="4071966" cy="38576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43306" y="6500834"/>
            <a:ext cx="1857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1100" dirty="0" smtClean="0">
                <a:latin typeface="Times New Roman" pitchFamily="18" charset="0"/>
                <a:cs typeface="Times New Roman" pitchFamily="18" charset="0"/>
              </a:rPr>
              <a:t>Source: biologywise.com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66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IN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dirty="0" smtClean="0"/>
              <a:t> </a:t>
            </a:r>
            <a:r>
              <a:rPr lang="en-IN" b="1" dirty="0"/>
              <a:t>Cells are highly specialized to carry out specific </a:t>
            </a:r>
            <a:r>
              <a:rPr lang="en-IN" b="1" dirty="0" smtClean="0"/>
              <a:t>tasks.</a:t>
            </a:r>
          </a:p>
          <a:p>
            <a:pPr algn="just"/>
            <a:r>
              <a:rPr lang="en-US" dirty="0" smtClean="0"/>
              <a:t>Provide Structure and Support: every organism is made of cells.</a:t>
            </a:r>
          </a:p>
          <a:p>
            <a:pPr algn="just"/>
            <a:r>
              <a:rPr lang="en-US" dirty="0" smtClean="0"/>
              <a:t>Facilitate Growth through Mitosis and give rise to new organisms.</a:t>
            </a:r>
          </a:p>
          <a:p>
            <a:pPr algn="just"/>
            <a:r>
              <a:rPr lang="en-US" dirty="0" smtClean="0"/>
              <a:t>Allow Passive and Active Transport</a:t>
            </a:r>
          </a:p>
          <a:p>
            <a:pPr algn="just"/>
            <a:r>
              <a:rPr lang="en-US" dirty="0" smtClean="0"/>
              <a:t>Produce Energy</a:t>
            </a:r>
          </a:p>
          <a:p>
            <a:pPr algn="just"/>
            <a:r>
              <a:rPr lang="en-US" dirty="0" smtClean="0"/>
              <a:t>Create Metabolic Reactions</a:t>
            </a:r>
          </a:p>
          <a:p>
            <a:pPr algn="just"/>
            <a:r>
              <a:rPr lang="en-US" dirty="0" smtClean="0"/>
              <a:t>Aids in Reproduction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ü"/>
            </a:pPr>
            <a:endParaRPr lang="en-IN" b="1" dirty="0" smtClean="0"/>
          </a:p>
          <a:p>
            <a:pPr algn="just">
              <a:buNone/>
            </a:pPr>
            <a:endParaRPr lang="en-IN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Difference between plant and animal cells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15371" cy="524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897"/>
                <a:gridCol w="3203017"/>
                <a:gridCol w="2738457"/>
              </a:tblGrid>
              <a:tr h="33432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Basis of comparison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Plant cells</a:t>
                      </a:r>
                      <a:r>
                        <a:rPr lang="en-IN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Animal</a:t>
                      </a:r>
                      <a:r>
                        <a:rPr lang="en-IN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cells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075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Cell Size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Usually larger, which is fixed.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Smaller in size and irregular.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328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Cell Shape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Rectangular.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Round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075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Enclosed by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rigid cell wall along with the plasma membrane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flexible, thin plasma membrane only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075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Nucleus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 and lies on one side of the cell.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 and lies in the centre of the cell wall.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79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latin typeface="Times New Roman" pitchFamily="18" charset="0"/>
                          <a:cs typeface="Times New Roman" pitchFamily="18" charset="0"/>
                        </a:rPr>
                        <a:t>Centrosomes/Centrioles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075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Plastids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 with chloroplast in them.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Plastids are absent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328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Cilia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Absent.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Usually present.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328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Glyoxysomes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 be present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328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Plasmodesmata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075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Desmosomes/Tight junction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00034" y="3357562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Basis of comparison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Plant cells</a:t>
                      </a:r>
                      <a:r>
                        <a:rPr lang="en-IN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Animal</a:t>
                      </a:r>
                      <a:r>
                        <a:rPr lang="en-IN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cells</a:t>
                      </a:r>
                      <a:endParaRPr lang="en-IN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Mitochondria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 in fewer number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 in large number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Vacuoles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Only one huge vacuole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contain many in numbers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Lysosomes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Rarely noticed in plant cells.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Chloroplast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contains chloroplast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lack chloroplast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Reserve food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 as starch.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 as glycogen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Synthesis of nutrients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synthesize all amino acids, vitamins and coenzymes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able to synthesize 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Content Placeholder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8143932" cy="30003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43306" y="6572272"/>
            <a:ext cx="1857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1100" dirty="0" smtClean="0">
                <a:latin typeface="Times New Roman" pitchFamily="18" charset="0"/>
                <a:cs typeface="Times New Roman" pitchFamily="18" charset="0"/>
              </a:rPr>
              <a:t>Source: thoughtco.com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66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IN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dirty="0" smtClean="0"/>
              <a:t> References:</a:t>
            </a:r>
          </a:p>
          <a:p>
            <a:pPr>
              <a:buNone/>
            </a:pPr>
            <a:endParaRPr lang="en-IN" sz="2400" dirty="0" smtClean="0"/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https://www.khanacademy.org/science/biology/history-of-life-on-earth/history-life-on-earth/v/origins-of-life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IN" sz="2400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www.youtube.com/watch?v=xyhZcEY5PCQ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https://www.khanacademy.org/science/high-school-biology/hs-cells/hs-plant-vs-animal-cells/v/overview-of-animal-and-plant-cells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</a:t>
            </a:r>
            <a:r>
              <a:rPr lang="en-IN" sz="2400" dirty="0">
                <a:latin typeface="Times New Roman" pitchFamily="18" charset="0"/>
                <a:cs typeface="Times New Roman" pitchFamily="18" charset="0"/>
                <a:hlinkClick r:id="rId5"/>
              </a:rPr>
              <a:t>://www.youtube.com/watch?v=H49P4meYyos</a:t>
            </a:r>
          </a:p>
          <a:p>
            <a:pPr>
              <a:buFont typeface="Wingdings" pitchFamily="2" charset="2"/>
              <a:buChar char="Ø"/>
            </a:pPr>
            <a:endParaRPr lang="en-IN" sz="2400" dirty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en-IN" dirty="0" smtClean="0"/>
              <a:t>Origin of Earth?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285752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 </a:t>
            </a:r>
            <a:r>
              <a:rPr lang="en-IN" dirty="0"/>
              <a:t>The earth is said to have come into existence 5 billion years ago and </a:t>
            </a:r>
            <a:r>
              <a:rPr lang="en-IN" dirty="0" smtClean="0"/>
              <a:t>before the existence of life.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Life?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ife on earth came into existence only a billion years after the existence of earth</a:t>
            </a:r>
          </a:p>
          <a:p>
            <a:pPr algn="just"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Life is an urge of the Universe to understand itself </a:t>
            </a:r>
          </a:p>
          <a:p>
            <a:pPr algn="just">
              <a:buFont typeface="Wingdings" pitchFamily="2" charset="2"/>
              <a:buChar char="q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Life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a pageant that passes very quickly, going hastily from one darkness to another darkness with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only ignes fatui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 to guide; and there is no sense in it. I learned that, Kerin,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without moiling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 over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books (according to </a:t>
            </a:r>
            <a:r>
              <a:rPr lang="en-I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James Branch Cabell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There are two major forms of life in earth i.e.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lants and animals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Origin of life?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715436" cy="4911741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It is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one of the great mysteries 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Universe</a:t>
            </a:r>
          </a:p>
          <a:p>
            <a:pPr algn="just"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 origin of life is a long-standing and controversial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topic. </a:t>
            </a:r>
          </a:p>
          <a:p>
            <a:pPr algn="just"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During the mid-17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century the British physiologist </a:t>
            </a:r>
            <a:r>
              <a:rPr lang="en-I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William Harvey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in the course of his studies on the reproduction and development of the king’s deer, discovered that every animal comes from an egg (a single cell).</a:t>
            </a:r>
          </a:p>
          <a:p>
            <a:pPr algn="just"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The earliest known vascular 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plants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 come from the Silurian period. Cooksonia is often regarded as the earliest known fossil of a vascular land 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plant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, and dates from just 425 million years ago in the late Early Silurian. 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Hypothetical view of origin...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origin of life is a result of a </a:t>
            </a:r>
            <a:r>
              <a:rPr lang="en-IN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supernatural event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—that is, one irretrievably beyond the descriptive powers of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physics, chemistry and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other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science.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Life, particularly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simple forms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spontaneously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and readily arises from nonliving matter in short periods of time, today as in the past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Life is coeternal with matter and has no beginning; life arrived on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Earth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at the time of Earth’s origin or shortly thereafter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Life arose on the early Earth by a series of progressive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chemical reactions.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Such reactions may have been likely or may have required one or more highly improbable chemical events.</a:t>
            </a:r>
          </a:p>
          <a:p>
            <a:pPr algn="just">
              <a:buFont typeface="Wingdings" pitchFamily="2" charset="2"/>
              <a:buChar char="q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IN" dirty="0" smtClean="0"/>
              <a:t>Plant cells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plants are mainly multicellular living organ</a:t>
            </a:r>
          </a:p>
          <a:p>
            <a:pPr algn="just">
              <a:buFont typeface="Wingdings" pitchFamily="2" charset="2"/>
              <a:buChar char="ü"/>
            </a:pPr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plant cells are eukaryotic type with true nucleus</a:t>
            </a:r>
          </a:p>
          <a:p>
            <a:pPr algn="just">
              <a:buFont typeface="Wingdings" pitchFamily="2" charset="2"/>
              <a:buChar char="ü"/>
            </a:pPr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plant </a:t>
            </a:r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cells are differentiated from the cells of other organisms by their 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cell walls, </a:t>
            </a:r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chloroplasts, and 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central vacuole.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specifically</a:t>
            </a:r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, plant cells are 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photo-autotrophic</a:t>
            </a:r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 because they use light energy from the sun to produce glucose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Content Placeholder 3" descr="plantcell.jpg"/>
          <p:cNvPicPr>
            <a:picLocks noChangeAspect="1"/>
          </p:cNvPicPr>
          <p:nvPr/>
        </p:nvPicPr>
        <p:blipFill>
          <a:blip r:embed="rId2"/>
          <a:srcRect b="6000"/>
          <a:stretch>
            <a:fillRect/>
          </a:stretch>
        </p:blipFill>
        <p:spPr>
          <a:xfrm>
            <a:off x="5143504" y="1714488"/>
            <a:ext cx="3714747" cy="37147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43306" y="6500834"/>
            <a:ext cx="1857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1100" dirty="0" smtClean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micro.magnet.fsu.edu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66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IN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en-IN" dirty="0" smtClean="0"/>
              <a:t>Major components of plant cell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428736"/>
            <a:ext cx="3257544" cy="469742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 cell wall </a:t>
            </a:r>
          </a:p>
          <a:p>
            <a:pPr>
              <a:buFont typeface="Wingdings" pitchFamily="2" charset="2"/>
              <a:buChar char="ü"/>
            </a:pPr>
            <a:r>
              <a:rPr lang="en-IN" dirty="0"/>
              <a:t> </a:t>
            </a:r>
            <a:r>
              <a:rPr lang="en-IN" dirty="0" smtClean="0"/>
              <a:t>cell membrane</a:t>
            </a:r>
          </a:p>
          <a:p>
            <a:pPr>
              <a:buFont typeface="Wingdings" pitchFamily="2" charset="2"/>
              <a:buChar char="ü"/>
            </a:pPr>
            <a:r>
              <a:rPr lang="en-IN" dirty="0"/>
              <a:t> Nucleus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Plastids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Leucoplasts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Chloroplasts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Central Vacuole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Golgi Apparatus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Ribosomes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Mitochondria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 Lysosome</a:t>
            </a:r>
            <a:endParaRPr lang="en-IN" dirty="0"/>
          </a:p>
        </p:txBody>
      </p:sp>
      <p:pic>
        <p:nvPicPr>
          <p:cNvPr id="4" name="Content Placeholder 3" descr="plant-cell-diagr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500174"/>
            <a:ext cx="4617261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IN" dirty="0" smtClean="0"/>
              <a:t>Types of plant cells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428735"/>
            <a:ext cx="7901014" cy="357190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Collenchyma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Sclerenchyma Cells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Parenchyma Cells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Xylem Cells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Phloem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Animal cells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4643470" cy="442915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Animal cells are the basic unit of life in organisms of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kingdom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Animalia</a:t>
            </a:r>
            <a:r>
              <a:rPr lang="en-I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en-IN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They are eukaryotic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cells.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unlike plants and fungi cells, do not have a 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cell wall.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like all eukaryotic cells, animal cells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have mitochondria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create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ATP.</a:t>
            </a:r>
            <a:endParaRPr lang="en-IN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6" descr="diagram-of-an-animal-ce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7" y="857231"/>
            <a:ext cx="3929090" cy="41598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768" y="6284261"/>
            <a:ext cx="1857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1100" dirty="0" smtClean="0">
                <a:latin typeface="Times New Roman" pitchFamily="18" charset="0"/>
                <a:cs typeface="Times New Roman" pitchFamily="18" charset="0"/>
              </a:rPr>
              <a:t>Source: withcarbon.com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66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IN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508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ORIGIN OF LIFE</vt:lpstr>
      <vt:lpstr>Origin of Earth?</vt:lpstr>
      <vt:lpstr>What is Life?</vt:lpstr>
      <vt:lpstr>Origin of life?</vt:lpstr>
      <vt:lpstr>Hypothetical view of origin...</vt:lpstr>
      <vt:lpstr>Plant cells</vt:lpstr>
      <vt:lpstr>Major components of plant cell</vt:lpstr>
      <vt:lpstr>Types of plant cells</vt:lpstr>
      <vt:lpstr>Animal cells</vt:lpstr>
      <vt:lpstr>Organelles of animal cell</vt:lpstr>
      <vt:lpstr>Functions</vt:lpstr>
      <vt:lpstr>Difference between plant and animal cells</vt:lpstr>
      <vt:lpstr>Slide 13</vt:lpstr>
      <vt:lpstr>Slide 14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LIFE</dc:title>
  <dc:creator>ora</dc:creator>
  <cp:lastModifiedBy>NAAC</cp:lastModifiedBy>
  <cp:revision>34</cp:revision>
  <dcterms:created xsi:type="dcterms:W3CDTF">2019-08-10T10:12:02Z</dcterms:created>
  <dcterms:modified xsi:type="dcterms:W3CDTF">2019-08-13T07:03:01Z</dcterms:modified>
</cp:coreProperties>
</file>