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3" r:id="rId8"/>
    <p:sldId id="265" r:id="rId9"/>
    <p:sldId id="261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4B54D-FCE9-452A-9D8D-5D2879DCB398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FBFD-4613-4BF3-93FC-5C7EB9F2A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4B54D-FCE9-452A-9D8D-5D2879DCB398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FBFD-4613-4BF3-93FC-5C7EB9F2A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4B54D-FCE9-452A-9D8D-5D2879DCB398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FBFD-4613-4BF3-93FC-5C7EB9F2A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4B54D-FCE9-452A-9D8D-5D2879DCB398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FBFD-4613-4BF3-93FC-5C7EB9F2A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4B54D-FCE9-452A-9D8D-5D2879DCB398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FBFD-4613-4BF3-93FC-5C7EB9F2A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4B54D-FCE9-452A-9D8D-5D2879DCB398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FBFD-4613-4BF3-93FC-5C7EB9F2A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4B54D-FCE9-452A-9D8D-5D2879DCB398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FBFD-4613-4BF3-93FC-5C7EB9F2A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4B54D-FCE9-452A-9D8D-5D2879DCB398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FBFD-4613-4BF3-93FC-5C7EB9F2A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4B54D-FCE9-452A-9D8D-5D2879DCB398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FBFD-4613-4BF3-93FC-5C7EB9F2A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4B54D-FCE9-452A-9D8D-5D2879DCB398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FBFD-4613-4BF3-93FC-5C7EB9F2A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4B54D-FCE9-452A-9D8D-5D2879DCB398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422FBFD-4613-4BF3-93FC-5C7EB9F2AF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04B54D-FCE9-452A-9D8D-5D2879DCB398}" type="datetimeFigureOut">
              <a:rPr lang="en-US" smtClean="0"/>
              <a:pPr/>
              <a:t>8/15/2019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22FBFD-4613-4BF3-93FC-5C7EB9F2AF2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Paramoecium</a:t>
            </a:r>
            <a:r>
              <a:rPr lang="en-US" dirty="0" smtClean="0"/>
              <a:t> sp.{part 1}: </a:t>
            </a:r>
            <a:r>
              <a:rPr lang="en-US" dirty="0" err="1" smtClean="0"/>
              <a:t>Locomotory</a:t>
            </a:r>
            <a:r>
              <a:rPr lang="en-US" dirty="0" smtClean="0"/>
              <a:t> organs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Sudipta</a:t>
            </a:r>
            <a:r>
              <a:rPr lang="en-US" dirty="0" smtClean="0"/>
              <a:t> </a:t>
            </a:r>
            <a:r>
              <a:rPr lang="en-US" dirty="0" err="1" smtClean="0"/>
              <a:t>Debbarma</a:t>
            </a:r>
            <a:endParaRPr lang="en-US" dirty="0" smtClean="0"/>
          </a:p>
          <a:p>
            <a:r>
              <a:rPr lang="en-US" dirty="0" smtClean="0"/>
              <a:t>H.O.D. Zoology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          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Thank you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Paramoecium</a:t>
            </a:r>
            <a:r>
              <a:rPr lang="en-US" dirty="0" smtClean="0"/>
              <a:t> is a typical ciliate protozoa.</a:t>
            </a:r>
          </a:p>
          <a:p>
            <a:r>
              <a:rPr lang="en-US" dirty="0" smtClean="0"/>
              <a:t>Ciliates are </a:t>
            </a:r>
            <a:r>
              <a:rPr lang="en-US" dirty="0" err="1" smtClean="0"/>
              <a:t>characterised</a:t>
            </a:r>
            <a:r>
              <a:rPr lang="en-US" dirty="0" smtClean="0"/>
              <a:t> by the presence of cilia as </a:t>
            </a:r>
            <a:r>
              <a:rPr lang="en-US" dirty="0" err="1" smtClean="0"/>
              <a:t>locomotor</a:t>
            </a:r>
            <a:r>
              <a:rPr lang="en-US" dirty="0" smtClean="0"/>
              <a:t> organelle, nuclear dimorphism &amp; a unique type of sexual reproduction called conjugation.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 2 types of nuclei are morphologically &amp; physiologically distinct from one another- Macronucleus and Micronucleus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 &amp; habitat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P.caudatum</a:t>
            </a:r>
            <a:r>
              <a:rPr lang="en-US" dirty="0" smtClean="0"/>
              <a:t> is commonly found in freshwater ponds, pools, ditches, streams, lakes and rivers.</a:t>
            </a:r>
          </a:p>
          <a:p>
            <a:r>
              <a:rPr lang="en-US" dirty="0" smtClean="0"/>
              <a:t>It is specially found in abundance in stagnant ponds rich in decaying matter, inorganic infusions, and in sewage water.</a:t>
            </a:r>
          </a:p>
          <a:p>
            <a:r>
              <a:rPr lang="en-US" dirty="0" smtClean="0"/>
              <a:t>It is a free living organism.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-23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685800"/>
            <a:ext cx="7315200" cy="5943599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Size &amp; shape: </a:t>
            </a:r>
          </a:p>
          <a:p>
            <a:pPr marL="880110" lvl="1" indent="-514350"/>
            <a:r>
              <a:rPr lang="en-US" dirty="0" err="1" smtClean="0"/>
              <a:t>P.caudatum</a:t>
            </a:r>
            <a:r>
              <a:rPr lang="en-US" dirty="0" smtClean="0"/>
              <a:t> is a microscopic organism &amp; visible to the naked eyes as minute elongated body, it measures between 170 to 290 microns. It looks like a sole of a slipper. Hence the animal is known as Slipper animal </a:t>
            </a:r>
            <a:r>
              <a:rPr lang="en-US" dirty="0" err="1" smtClean="0"/>
              <a:t>cule</a:t>
            </a:r>
            <a:r>
              <a:rPr lang="en-US" dirty="0" smtClean="0"/>
              <a:t>.</a:t>
            </a:r>
          </a:p>
          <a:p>
            <a:pPr marL="880110" lvl="1" indent="-514350"/>
            <a:r>
              <a:rPr lang="en-US" dirty="0" smtClean="0"/>
              <a:t>The body is covered by a thin, double layered elastic pellicle made of gelatin.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Pellicle:</a:t>
            </a:r>
          </a:p>
          <a:p>
            <a:pPr lvl="1"/>
            <a:r>
              <a:rPr lang="en-US" dirty="0" smtClean="0"/>
              <a:t>It has 2 membranes. </a:t>
            </a:r>
          </a:p>
          <a:p>
            <a:pPr lvl="1"/>
            <a:r>
              <a:rPr lang="en-US" dirty="0" smtClean="0"/>
              <a:t>Outer membrane is </a:t>
            </a:r>
            <a:r>
              <a:rPr lang="en-US" dirty="0" err="1" smtClean="0"/>
              <a:t>continuos</a:t>
            </a:r>
            <a:r>
              <a:rPr lang="en-US" dirty="0" smtClean="0"/>
              <a:t> with cilia </a:t>
            </a:r>
          </a:p>
          <a:p>
            <a:pPr lvl="1"/>
            <a:r>
              <a:rPr lang="en-US" dirty="0" smtClean="0"/>
              <a:t>Inner membrane is continuous with ectoplasm</a:t>
            </a:r>
          </a:p>
          <a:p>
            <a:r>
              <a:rPr lang="en-US" dirty="0" smtClean="0"/>
              <a:t>Cilia:</a:t>
            </a:r>
          </a:p>
          <a:p>
            <a:pPr lvl="1"/>
            <a:r>
              <a:rPr lang="en-US" dirty="0" err="1" smtClean="0"/>
              <a:t>Locomotory</a:t>
            </a:r>
            <a:r>
              <a:rPr lang="en-US" dirty="0" smtClean="0"/>
              <a:t> organ</a:t>
            </a:r>
          </a:p>
          <a:p>
            <a:pPr lvl="1"/>
            <a:r>
              <a:rPr lang="en-US" dirty="0" smtClean="0"/>
              <a:t>Originated from a basal granule</a:t>
            </a:r>
          </a:p>
          <a:p>
            <a:pPr lvl="1"/>
            <a:r>
              <a:rPr lang="en-US" dirty="0" smtClean="0"/>
              <a:t>2 central longitudinal fibrils &amp; 9 peripheral fibrils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Ultrastructure</a:t>
            </a:r>
            <a:r>
              <a:rPr lang="en-US" dirty="0" smtClean="0"/>
              <a:t> of cilia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The cilia are bounded by an unit membrane of 90A⁰ thickness.</a:t>
            </a:r>
          </a:p>
          <a:p>
            <a:pPr lvl="1"/>
            <a:r>
              <a:rPr lang="en-US" dirty="0" smtClean="0"/>
              <a:t>The bounded space contains a watery substance called matrix.</a:t>
            </a:r>
          </a:p>
          <a:p>
            <a:pPr lvl="1"/>
            <a:r>
              <a:rPr lang="en-US" dirty="0" smtClean="0"/>
              <a:t>In the matrix there are 11 longitudinal fibrils. Out of the 11 fibrils 2 are in the centre and others at periphery.</a:t>
            </a:r>
          </a:p>
          <a:p>
            <a:pPr lvl="1"/>
            <a:r>
              <a:rPr lang="en-US" dirty="0" smtClean="0"/>
              <a:t>Each outer fibril is 360A⁰  in diameter and composed of 2 sub fibrils of 180-250A⁰  diameter. These </a:t>
            </a:r>
            <a:r>
              <a:rPr lang="en-US" dirty="0" err="1" smtClean="0"/>
              <a:t>subfibrils</a:t>
            </a:r>
            <a:r>
              <a:rPr lang="en-US" dirty="0" smtClean="0"/>
              <a:t> are known as </a:t>
            </a:r>
            <a:r>
              <a:rPr lang="en-US" dirty="0" err="1" smtClean="0"/>
              <a:t>Subfibril</a:t>
            </a:r>
            <a:r>
              <a:rPr lang="en-US" dirty="0" smtClean="0"/>
              <a:t> A &amp; B.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clip_image00211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990600"/>
            <a:ext cx="8915400" cy="543731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>
            <a:normAutofit fontScale="92500"/>
          </a:bodyPr>
          <a:lstStyle/>
          <a:p>
            <a:pPr lvl="1"/>
            <a:r>
              <a:rPr lang="en-US" dirty="0" err="1" smtClean="0"/>
              <a:t>Subfibril</a:t>
            </a:r>
            <a:r>
              <a:rPr lang="en-US" dirty="0" smtClean="0"/>
              <a:t> A gives out 2 thick projections from its one side. The arms are directed in clockwise direction.</a:t>
            </a:r>
          </a:p>
          <a:p>
            <a:pPr lvl="1"/>
            <a:r>
              <a:rPr lang="en-US" dirty="0" smtClean="0"/>
              <a:t>Both the sub fibrils have common wall.</a:t>
            </a:r>
          </a:p>
          <a:p>
            <a:pPr lvl="1"/>
            <a:r>
              <a:rPr lang="en-US" dirty="0" smtClean="0"/>
              <a:t>The 2 central fibrils do not have any </a:t>
            </a:r>
            <a:r>
              <a:rPr lang="en-US" dirty="0" err="1" smtClean="0"/>
              <a:t>subfibrils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Each central fibril has a diameter of about 250A⁰ .</a:t>
            </a:r>
          </a:p>
          <a:p>
            <a:pPr lvl="1"/>
            <a:r>
              <a:rPr lang="en-US" dirty="0" smtClean="0"/>
              <a:t>Both the central fibrils remain separated by a space of 350A⁰ .</a:t>
            </a:r>
          </a:p>
          <a:p>
            <a:pPr lvl="1"/>
            <a:r>
              <a:rPr lang="en-US" dirty="0" err="1" smtClean="0"/>
              <a:t>Gibbnos</a:t>
            </a:r>
            <a:r>
              <a:rPr lang="en-US" dirty="0" smtClean="0"/>
              <a:t> 1967 has reported that the sheath of the central fibrils gives out 9 </a:t>
            </a:r>
            <a:r>
              <a:rPr lang="en-US" dirty="0" err="1" smtClean="0"/>
              <a:t>radially</a:t>
            </a:r>
            <a:r>
              <a:rPr lang="en-US" dirty="0" smtClean="0"/>
              <a:t> oriented links to each </a:t>
            </a:r>
            <a:r>
              <a:rPr lang="en-US" dirty="0" err="1" smtClean="0"/>
              <a:t>subfibril</a:t>
            </a:r>
            <a:r>
              <a:rPr lang="en-US" dirty="0" smtClean="0"/>
              <a:t> A</a:t>
            </a:r>
          </a:p>
          <a:p>
            <a:pPr lvl="1"/>
            <a:r>
              <a:rPr lang="en-US" dirty="0" smtClean="0"/>
              <a:t>The high resolution Electron microscopy has revealed that each fibril is composed of 10-12 filaments. Each filament is beaded. </a:t>
            </a:r>
          </a:p>
          <a:p>
            <a:pPr lvl="1"/>
            <a:r>
              <a:rPr lang="en-US" dirty="0" smtClean="0"/>
              <a:t>These beads are considered as the basic subunit of the tubule structure of cilia.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</TotalTime>
  <Words>410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Paramoecium sp.{part 1}: Locomotory organs</vt:lpstr>
      <vt:lpstr>Introduction</vt:lpstr>
      <vt:lpstr>Habit &amp; habitat</vt:lpstr>
      <vt:lpstr>Slide 4</vt:lpstr>
      <vt:lpstr>Structure</vt:lpstr>
      <vt:lpstr>Slide 6</vt:lpstr>
      <vt:lpstr>Ultrastructure of cilia</vt:lpstr>
      <vt:lpstr>Slide 8</vt:lpstr>
      <vt:lpstr>Slide 9</vt:lpstr>
      <vt:lpstr>                                          Thank you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Paramoecium sp.</dc:title>
  <dc:creator>siddhartha</dc:creator>
  <cp:lastModifiedBy>acer</cp:lastModifiedBy>
  <cp:revision>6</cp:revision>
  <dcterms:created xsi:type="dcterms:W3CDTF">2019-08-13T15:57:43Z</dcterms:created>
  <dcterms:modified xsi:type="dcterms:W3CDTF">2019-08-15T16:31:14Z</dcterms:modified>
</cp:coreProperties>
</file>