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Default Extension="xlsx" ContentType="application/vnd.openxmlformats-officedocument.spreadsheetml.sheet"/>
  <Override PartName="/ppt/charts/chart3.xml" ContentType="application/vnd.openxmlformats-officedocument.drawingml.char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24"/>
  </p:notesMasterIdLst>
  <p:sldIdLst>
    <p:sldId id="256" r:id="rId2"/>
    <p:sldId id="257" r:id="rId3"/>
    <p:sldId id="258" r:id="rId4"/>
    <p:sldId id="259" r:id="rId5"/>
    <p:sldId id="260" r:id="rId6"/>
    <p:sldId id="263" r:id="rId7"/>
    <p:sldId id="261" r:id="rId8"/>
    <p:sldId id="262" r:id="rId9"/>
    <p:sldId id="265" r:id="rId10"/>
    <p:sldId id="266" r:id="rId11"/>
    <p:sldId id="267" r:id="rId12"/>
    <p:sldId id="268" r:id="rId13"/>
    <p:sldId id="269" r:id="rId14"/>
    <p:sldId id="270" r:id="rId15"/>
    <p:sldId id="278" r:id="rId16"/>
    <p:sldId id="273" r:id="rId17"/>
    <p:sldId id="274" r:id="rId18"/>
    <p:sldId id="271" r:id="rId19"/>
    <p:sldId id="275" r:id="rId20"/>
    <p:sldId id="276" r:id="rId21"/>
    <p:sldId id="277" r:id="rId22"/>
    <p:sldId id="264"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C1862"/>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552" autoAdjust="0"/>
    <p:restoredTop sz="94660"/>
  </p:normalViewPr>
  <p:slideViewPr>
    <p:cSldViewPr>
      <p:cViewPr>
        <p:scale>
          <a:sx n="62" d="100"/>
          <a:sy n="62" d="100"/>
        </p:scale>
        <p:origin x="-1428" y="-12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Office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Office_Excel_Worksheet3.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IN"/>
  <c:style val="42"/>
  <c:chart>
    <c:plotArea>
      <c:layout/>
      <c:barChart>
        <c:barDir val="col"/>
        <c:grouping val="clustered"/>
        <c:ser>
          <c:idx val="0"/>
          <c:order val="0"/>
          <c:tx>
            <c:strRef>
              <c:f>Sheet1!$B$1</c:f>
              <c:strCache>
                <c:ptCount val="1"/>
                <c:pt idx="0">
                  <c:v>Whole sale Price Index</c:v>
                </c:pt>
              </c:strCache>
            </c:strRef>
          </c:tx>
          <c:cat>
            <c:strRef>
              <c:f>Sheet1!$A$2:$A$9</c:f>
              <c:strCache>
                <c:ptCount val="6"/>
                <c:pt idx="0">
                  <c:v>1928-29</c:v>
                </c:pt>
                <c:pt idx="1">
                  <c:v>1929-30</c:v>
                </c:pt>
                <c:pt idx="2">
                  <c:v>1930-31</c:v>
                </c:pt>
                <c:pt idx="3">
                  <c:v>1931-32</c:v>
                </c:pt>
                <c:pt idx="4">
                  <c:v>1932-33</c:v>
                </c:pt>
                <c:pt idx="5">
                  <c:v>1933-34</c:v>
                </c:pt>
              </c:strCache>
            </c:strRef>
          </c:cat>
          <c:val>
            <c:numRef>
              <c:f>Sheet1!$B$2:$B$9</c:f>
              <c:numCache>
                <c:formatCode>General</c:formatCode>
                <c:ptCount val="8"/>
                <c:pt idx="0">
                  <c:v>133.55000000000001</c:v>
                </c:pt>
                <c:pt idx="1">
                  <c:v>112.5</c:v>
                </c:pt>
                <c:pt idx="2">
                  <c:v>83.55</c:v>
                </c:pt>
                <c:pt idx="3">
                  <c:v>82.89</c:v>
                </c:pt>
                <c:pt idx="4">
                  <c:v>79.61</c:v>
                </c:pt>
                <c:pt idx="5">
                  <c:v>78.28</c:v>
                </c:pt>
              </c:numCache>
            </c:numRef>
          </c:val>
        </c:ser>
        <c:ser>
          <c:idx val="1"/>
          <c:order val="1"/>
          <c:tx>
            <c:strRef>
              <c:f>Sheet1!$C$1</c:f>
              <c:strCache>
                <c:ptCount val="1"/>
                <c:pt idx="0">
                  <c:v>Column2</c:v>
                </c:pt>
              </c:strCache>
            </c:strRef>
          </c:tx>
          <c:cat>
            <c:strRef>
              <c:f>Sheet1!$A$2:$A$9</c:f>
              <c:strCache>
                <c:ptCount val="6"/>
                <c:pt idx="0">
                  <c:v>1928-29</c:v>
                </c:pt>
                <c:pt idx="1">
                  <c:v>1929-30</c:v>
                </c:pt>
                <c:pt idx="2">
                  <c:v>1930-31</c:v>
                </c:pt>
                <c:pt idx="3">
                  <c:v>1931-32</c:v>
                </c:pt>
                <c:pt idx="4">
                  <c:v>1932-33</c:v>
                </c:pt>
                <c:pt idx="5">
                  <c:v>1933-34</c:v>
                </c:pt>
              </c:strCache>
            </c:strRef>
          </c:cat>
          <c:val>
            <c:numRef>
              <c:f>Sheet1!$C$2:$C$9</c:f>
              <c:numCache>
                <c:formatCode>General</c:formatCode>
                <c:ptCount val="8"/>
              </c:numCache>
            </c:numRef>
          </c:val>
        </c:ser>
        <c:ser>
          <c:idx val="2"/>
          <c:order val="2"/>
          <c:tx>
            <c:strRef>
              <c:f>Sheet1!$D$1</c:f>
              <c:strCache>
                <c:ptCount val="1"/>
                <c:pt idx="0">
                  <c:v>Column1</c:v>
                </c:pt>
              </c:strCache>
            </c:strRef>
          </c:tx>
          <c:cat>
            <c:strRef>
              <c:f>Sheet1!$A$2:$A$9</c:f>
              <c:strCache>
                <c:ptCount val="6"/>
                <c:pt idx="0">
                  <c:v>1928-29</c:v>
                </c:pt>
                <c:pt idx="1">
                  <c:v>1929-30</c:v>
                </c:pt>
                <c:pt idx="2">
                  <c:v>1930-31</c:v>
                </c:pt>
                <c:pt idx="3">
                  <c:v>1931-32</c:v>
                </c:pt>
                <c:pt idx="4">
                  <c:v>1932-33</c:v>
                </c:pt>
                <c:pt idx="5">
                  <c:v>1933-34</c:v>
                </c:pt>
              </c:strCache>
            </c:strRef>
          </c:cat>
          <c:val>
            <c:numRef>
              <c:f>Sheet1!$D$2:$D$9</c:f>
              <c:numCache>
                <c:formatCode>General</c:formatCode>
                <c:ptCount val="8"/>
              </c:numCache>
            </c:numRef>
          </c:val>
        </c:ser>
        <c:axId val="87229184"/>
        <c:axId val="87230720"/>
      </c:barChart>
      <c:catAx>
        <c:axId val="87229184"/>
        <c:scaling>
          <c:orientation val="minMax"/>
        </c:scaling>
        <c:axPos val="b"/>
        <c:tickLblPos val="nextTo"/>
        <c:crossAx val="87230720"/>
        <c:crosses val="autoZero"/>
        <c:auto val="1"/>
        <c:lblAlgn val="ctr"/>
        <c:lblOffset val="100"/>
      </c:catAx>
      <c:valAx>
        <c:axId val="87230720"/>
        <c:scaling>
          <c:orientation val="minMax"/>
        </c:scaling>
        <c:axPos val="l"/>
        <c:majorGridlines/>
        <c:numFmt formatCode="General" sourceLinked="1"/>
        <c:tickLblPos val="nextTo"/>
        <c:crossAx val="87229184"/>
        <c:crosses val="autoZero"/>
        <c:crossBetween val="between"/>
      </c:valAx>
    </c:plotArea>
    <c:legend>
      <c:legendPos val="r"/>
      <c:legendEntry>
        <c:idx val="0"/>
        <c:txPr>
          <a:bodyPr/>
          <a:lstStyle/>
          <a:p>
            <a:pPr>
              <a:defRPr sz="2400">
                <a:effectLst>
                  <a:glow rad="139700">
                    <a:schemeClr val="accent3">
                      <a:satMod val="175000"/>
                      <a:alpha val="40000"/>
                    </a:schemeClr>
                  </a:glow>
                </a:effectLst>
              </a:defRPr>
            </a:pPr>
            <a:endParaRPr lang="en-US"/>
          </a:p>
        </c:txPr>
      </c:legendEntry>
      <c:layout>
        <c:manualLayout>
          <c:xMode val="edge"/>
          <c:yMode val="edge"/>
          <c:x val="0.6517728018372706"/>
          <c:y val="0.35056938976377988"/>
          <c:w val="0.33156053149606352"/>
          <c:h val="0.28636122047244134"/>
        </c:manualLayout>
      </c:layout>
      <c:txPr>
        <a:bodyPr/>
        <a:lstStyle/>
        <a:p>
          <a:pPr>
            <a:defRPr sz="2400"/>
          </a:pPr>
          <a:endParaRPr lang="en-US"/>
        </a:p>
      </c:txPr>
    </c:legend>
    <c:plotVisOnly val="1"/>
  </c:chart>
  <c:txPr>
    <a:bodyPr/>
    <a:lstStyle/>
    <a:p>
      <a:pPr>
        <a:defRPr sz="1800">
          <a:effectLst>
            <a:glow rad="101600">
              <a:schemeClr val="accent3">
                <a:satMod val="175000"/>
                <a:alpha val="40000"/>
              </a:schemeClr>
            </a:glow>
          </a:effectLst>
        </a:defRPr>
      </a:pPr>
      <a:endParaRPr lang="en-US"/>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IN"/>
  <c:style val="42"/>
  <c:chart>
    <c:view3D>
      <c:rAngAx val="1"/>
    </c:view3D>
    <c:plotArea>
      <c:layout/>
      <c:bar3DChart>
        <c:barDir val="col"/>
        <c:grouping val="clustered"/>
        <c:ser>
          <c:idx val="0"/>
          <c:order val="0"/>
          <c:tx>
            <c:strRef>
              <c:f>Sheet1!$B$1</c:f>
              <c:strCache>
                <c:ptCount val="1"/>
                <c:pt idx="0">
                  <c:v>Agricultural Products</c:v>
                </c:pt>
              </c:strCache>
            </c:strRef>
          </c:tx>
          <c:cat>
            <c:numRef>
              <c:f>Sheet1!$A$2:$A$8</c:f>
              <c:numCache>
                <c:formatCode>General</c:formatCode>
                <c:ptCount val="7"/>
                <c:pt idx="0">
                  <c:v>1928</c:v>
                </c:pt>
                <c:pt idx="1">
                  <c:v>1929</c:v>
                </c:pt>
                <c:pt idx="2">
                  <c:v>1930</c:v>
                </c:pt>
                <c:pt idx="3">
                  <c:v>1931</c:v>
                </c:pt>
                <c:pt idx="4">
                  <c:v>1932</c:v>
                </c:pt>
                <c:pt idx="5">
                  <c:v>1933</c:v>
                </c:pt>
                <c:pt idx="6">
                  <c:v>1934</c:v>
                </c:pt>
              </c:numCache>
            </c:numRef>
          </c:cat>
          <c:val>
            <c:numRef>
              <c:f>Sheet1!$B$2:$B$8</c:f>
              <c:numCache>
                <c:formatCode>General</c:formatCode>
                <c:ptCount val="7"/>
                <c:pt idx="0">
                  <c:v>267</c:v>
                </c:pt>
                <c:pt idx="1">
                  <c:v>252</c:v>
                </c:pt>
                <c:pt idx="2">
                  <c:v>206</c:v>
                </c:pt>
                <c:pt idx="3">
                  <c:v>142</c:v>
                </c:pt>
                <c:pt idx="4">
                  <c:v>128</c:v>
                </c:pt>
                <c:pt idx="5">
                  <c:v>125</c:v>
                </c:pt>
                <c:pt idx="6">
                  <c:v>130</c:v>
                </c:pt>
              </c:numCache>
            </c:numRef>
          </c:val>
        </c:ser>
        <c:ser>
          <c:idx val="1"/>
          <c:order val="1"/>
          <c:tx>
            <c:strRef>
              <c:f>Sheet1!$C$1</c:f>
              <c:strCache>
                <c:ptCount val="1"/>
                <c:pt idx="0">
                  <c:v>Non-Agricultural Products</c:v>
                </c:pt>
              </c:strCache>
            </c:strRef>
          </c:tx>
          <c:cat>
            <c:numRef>
              <c:f>Sheet1!$A$2:$A$8</c:f>
              <c:numCache>
                <c:formatCode>General</c:formatCode>
                <c:ptCount val="7"/>
                <c:pt idx="0">
                  <c:v>1928</c:v>
                </c:pt>
                <c:pt idx="1">
                  <c:v>1929</c:v>
                </c:pt>
                <c:pt idx="2">
                  <c:v>1930</c:v>
                </c:pt>
                <c:pt idx="3">
                  <c:v>1931</c:v>
                </c:pt>
                <c:pt idx="4">
                  <c:v>1932</c:v>
                </c:pt>
                <c:pt idx="5">
                  <c:v>1933</c:v>
                </c:pt>
                <c:pt idx="6">
                  <c:v>1934</c:v>
                </c:pt>
              </c:numCache>
            </c:numRef>
          </c:cat>
          <c:val>
            <c:numRef>
              <c:f>Sheet1!$C$2:$C$8</c:f>
              <c:numCache>
                <c:formatCode>General</c:formatCode>
                <c:ptCount val="7"/>
                <c:pt idx="0">
                  <c:v>182</c:v>
                </c:pt>
                <c:pt idx="1">
                  <c:v>182</c:v>
                </c:pt>
                <c:pt idx="2">
                  <c:v>154</c:v>
                </c:pt>
                <c:pt idx="3">
                  <c:v>120</c:v>
                </c:pt>
                <c:pt idx="4">
                  <c:v>116</c:v>
                </c:pt>
                <c:pt idx="5">
                  <c:v>113</c:v>
                </c:pt>
                <c:pt idx="6">
                  <c:v>109</c:v>
                </c:pt>
              </c:numCache>
            </c:numRef>
          </c:val>
        </c:ser>
        <c:ser>
          <c:idx val="2"/>
          <c:order val="2"/>
          <c:tx>
            <c:strRef>
              <c:f>Sheet1!$D$1</c:f>
              <c:strCache>
                <c:ptCount val="1"/>
                <c:pt idx="0">
                  <c:v>Column1</c:v>
                </c:pt>
              </c:strCache>
            </c:strRef>
          </c:tx>
          <c:cat>
            <c:numRef>
              <c:f>Sheet1!$A$2:$A$8</c:f>
              <c:numCache>
                <c:formatCode>General</c:formatCode>
                <c:ptCount val="7"/>
                <c:pt idx="0">
                  <c:v>1928</c:v>
                </c:pt>
                <c:pt idx="1">
                  <c:v>1929</c:v>
                </c:pt>
                <c:pt idx="2">
                  <c:v>1930</c:v>
                </c:pt>
                <c:pt idx="3">
                  <c:v>1931</c:v>
                </c:pt>
                <c:pt idx="4">
                  <c:v>1932</c:v>
                </c:pt>
                <c:pt idx="5">
                  <c:v>1933</c:v>
                </c:pt>
                <c:pt idx="6">
                  <c:v>1934</c:v>
                </c:pt>
              </c:numCache>
            </c:numRef>
          </c:cat>
          <c:val>
            <c:numRef>
              <c:f>Sheet1!$D$2:$D$8</c:f>
              <c:numCache>
                <c:formatCode>General</c:formatCode>
                <c:ptCount val="7"/>
              </c:numCache>
            </c:numRef>
          </c:val>
        </c:ser>
        <c:shape val="box"/>
        <c:axId val="96708480"/>
        <c:axId val="96710016"/>
        <c:axId val="0"/>
      </c:bar3DChart>
      <c:catAx>
        <c:axId val="96708480"/>
        <c:scaling>
          <c:orientation val="minMax"/>
        </c:scaling>
        <c:axPos val="b"/>
        <c:numFmt formatCode="General" sourceLinked="1"/>
        <c:tickLblPos val="nextTo"/>
        <c:crossAx val="96710016"/>
        <c:crosses val="autoZero"/>
        <c:auto val="1"/>
        <c:lblAlgn val="ctr"/>
        <c:lblOffset val="100"/>
      </c:catAx>
      <c:valAx>
        <c:axId val="96710016"/>
        <c:scaling>
          <c:orientation val="minMax"/>
        </c:scaling>
        <c:axPos val="l"/>
        <c:majorGridlines/>
        <c:numFmt formatCode="General" sourceLinked="1"/>
        <c:tickLblPos val="nextTo"/>
        <c:crossAx val="96708480"/>
        <c:crosses val="autoZero"/>
        <c:crossBetween val="between"/>
      </c:valAx>
    </c:plotArea>
    <c:legend>
      <c:legendPos val="r"/>
      <c:layout/>
      <c:txPr>
        <a:bodyPr/>
        <a:lstStyle/>
        <a:p>
          <a:pPr>
            <a:defRPr sz="2400"/>
          </a:pPr>
          <a:endParaRPr lang="en-US"/>
        </a:p>
      </c:txPr>
    </c:legend>
    <c:plotVisOnly val="1"/>
  </c:chart>
  <c:txPr>
    <a:bodyPr/>
    <a:lstStyle/>
    <a:p>
      <a:pPr>
        <a:defRPr sz="1800"/>
      </a:pPr>
      <a:endParaRPr lang="en-US"/>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n-IN"/>
  <c:style val="34"/>
  <c:chart>
    <c:view3D>
      <c:rAngAx val="1"/>
    </c:view3D>
    <c:plotArea>
      <c:layout/>
      <c:bar3DChart>
        <c:barDir val="col"/>
        <c:grouping val="clustered"/>
        <c:ser>
          <c:idx val="0"/>
          <c:order val="0"/>
          <c:tx>
            <c:strRef>
              <c:f>Sheet1!$B$1</c:f>
              <c:strCache>
                <c:ptCount val="1"/>
                <c:pt idx="0">
                  <c:v>Amount of Revenue (In Rs.) </c:v>
                </c:pt>
              </c:strCache>
            </c:strRef>
          </c:tx>
          <c:cat>
            <c:strRef>
              <c:f>Sheet1!$A$2:$A$7</c:f>
              <c:strCache>
                <c:ptCount val="6"/>
                <c:pt idx="0">
                  <c:v>1928-29 </c:v>
                </c:pt>
                <c:pt idx="1">
                  <c:v>1929-30</c:v>
                </c:pt>
                <c:pt idx="2">
                  <c:v>1930-31</c:v>
                </c:pt>
                <c:pt idx="3">
                  <c:v>1931-32</c:v>
                </c:pt>
                <c:pt idx="4">
                  <c:v>1932-33</c:v>
                </c:pt>
                <c:pt idx="5">
                  <c:v>1933-34</c:v>
                </c:pt>
              </c:strCache>
            </c:strRef>
          </c:cat>
          <c:val>
            <c:numRef>
              <c:f>Sheet1!$B$2:$B$7</c:f>
              <c:numCache>
                <c:formatCode>General</c:formatCode>
                <c:ptCount val="6"/>
                <c:pt idx="0">
                  <c:v>0</c:v>
                </c:pt>
                <c:pt idx="1">
                  <c:v>0</c:v>
                </c:pt>
                <c:pt idx="2">
                  <c:v>0</c:v>
                </c:pt>
                <c:pt idx="3">
                  <c:v>0</c:v>
                </c:pt>
                <c:pt idx="4">
                  <c:v>0</c:v>
                </c:pt>
                <c:pt idx="5">
                  <c:v>0</c:v>
                </c:pt>
              </c:numCache>
            </c:numRef>
          </c:val>
        </c:ser>
        <c:ser>
          <c:idx val="1"/>
          <c:order val="1"/>
          <c:tx>
            <c:strRef>
              <c:f>Sheet1!$C$1</c:f>
              <c:strCache>
                <c:ptCount val="1"/>
                <c:pt idx="0">
                  <c:v>Increase </c:v>
                </c:pt>
              </c:strCache>
            </c:strRef>
          </c:tx>
          <c:cat>
            <c:strRef>
              <c:f>Sheet1!$A$2:$A$7</c:f>
              <c:strCache>
                <c:ptCount val="6"/>
                <c:pt idx="0">
                  <c:v>1928-29 </c:v>
                </c:pt>
                <c:pt idx="1">
                  <c:v>1929-30</c:v>
                </c:pt>
                <c:pt idx="2">
                  <c:v>1930-31</c:v>
                </c:pt>
                <c:pt idx="3">
                  <c:v>1931-32</c:v>
                </c:pt>
                <c:pt idx="4">
                  <c:v>1932-33</c:v>
                </c:pt>
                <c:pt idx="5">
                  <c:v>1933-34</c:v>
                </c:pt>
              </c:strCache>
            </c:strRef>
          </c:cat>
          <c:val>
            <c:numRef>
              <c:f>Sheet1!$C$2:$C$7</c:f>
              <c:numCache>
                <c:formatCode>General</c:formatCode>
                <c:ptCount val="6"/>
                <c:pt idx="0" formatCode="#,##0">
                  <c:v>69285</c:v>
                </c:pt>
                <c:pt idx="1">
                  <c:v>0</c:v>
                </c:pt>
                <c:pt idx="2">
                  <c:v>0</c:v>
                </c:pt>
                <c:pt idx="3">
                  <c:v>0</c:v>
                </c:pt>
                <c:pt idx="4">
                  <c:v>0</c:v>
                </c:pt>
                <c:pt idx="5">
                  <c:v>0</c:v>
                </c:pt>
              </c:numCache>
            </c:numRef>
          </c:val>
        </c:ser>
        <c:ser>
          <c:idx val="2"/>
          <c:order val="2"/>
          <c:tx>
            <c:strRef>
              <c:f>Sheet1!$D$1</c:f>
              <c:strCache>
                <c:ptCount val="1"/>
                <c:pt idx="0">
                  <c:v>Decrease </c:v>
                </c:pt>
              </c:strCache>
            </c:strRef>
          </c:tx>
          <c:cat>
            <c:strRef>
              <c:f>Sheet1!$A$2:$A$7</c:f>
              <c:strCache>
                <c:ptCount val="6"/>
                <c:pt idx="0">
                  <c:v>1928-29 </c:v>
                </c:pt>
                <c:pt idx="1">
                  <c:v>1929-30</c:v>
                </c:pt>
                <c:pt idx="2">
                  <c:v>1930-31</c:v>
                </c:pt>
                <c:pt idx="3">
                  <c:v>1931-32</c:v>
                </c:pt>
                <c:pt idx="4">
                  <c:v>1932-33</c:v>
                </c:pt>
                <c:pt idx="5">
                  <c:v>1933-34</c:v>
                </c:pt>
              </c:strCache>
            </c:strRef>
          </c:cat>
          <c:val>
            <c:numRef>
              <c:f>Sheet1!$D$2:$D$7</c:f>
              <c:numCache>
                <c:formatCode>#,##0</c:formatCode>
                <c:ptCount val="6"/>
                <c:pt idx="0" formatCode="General">
                  <c:v>0</c:v>
                </c:pt>
                <c:pt idx="1">
                  <c:v>68100</c:v>
                </c:pt>
                <c:pt idx="2" formatCode="General">
                  <c:v>0</c:v>
                </c:pt>
                <c:pt idx="3" formatCode="General">
                  <c:v>0</c:v>
                </c:pt>
                <c:pt idx="4" formatCode="General">
                  <c:v>0</c:v>
                </c:pt>
                <c:pt idx="5">
                  <c:v>9298</c:v>
                </c:pt>
              </c:numCache>
            </c:numRef>
          </c:val>
        </c:ser>
        <c:shape val="cone"/>
        <c:axId val="99582720"/>
        <c:axId val="99584256"/>
        <c:axId val="0"/>
      </c:bar3DChart>
      <c:catAx>
        <c:axId val="99582720"/>
        <c:scaling>
          <c:orientation val="minMax"/>
        </c:scaling>
        <c:axPos val="b"/>
        <c:tickLblPos val="nextTo"/>
        <c:crossAx val="99584256"/>
        <c:crosses val="autoZero"/>
        <c:auto val="1"/>
        <c:lblAlgn val="ctr"/>
        <c:lblOffset val="100"/>
      </c:catAx>
      <c:valAx>
        <c:axId val="99584256"/>
        <c:scaling>
          <c:orientation val="minMax"/>
        </c:scaling>
        <c:axPos val="l"/>
        <c:majorGridlines/>
        <c:numFmt formatCode="General" sourceLinked="1"/>
        <c:tickLblPos val="nextTo"/>
        <c:crossAx val="99582720"/>
        <c:crosses val="autoZero"/>
        <c:crossBetween val="between"/>
      </c:valAx>
    </c:plotArea>
    <c:legend>
      <c:legendPos val="r"/>
      <c:layout/>
    </c:legend>
    <c:plotVisOnly val="1"/>
  </c:chart>
  <c:txPr>
    <a:bodyPr/>
    <a:lstStyle/>
    <a:p>
      <a:pPr>
        <a:defRPr sz="1800"/>
      </a:pPr>
      <a:endParaRPr lang="en-US"/>
    </a:p>
  </c:txPr>
  <c:externalData r:id="rId1"/>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4C86656-06B7-416F-BD11-2BD32F5E25D0}" type="datetimeFigureOut">
              <a:rPr lang="en-US" smtClean="0"/>
              <a:pPr/>
              <a:t>5/5/2016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1B15858-A640-4BD9-BB3F-682C25DCC5B2}"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1B15858-A640-4BD9-BB3F-682C25DCC5B2}" type="slidenum">
              <a:rPr lang="en-US" smtClean="0"/>
              <a:pPr/>
              <a:t>7</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8" name="Freeform 7"/>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Title 8"/>
          <p:cNvSpPr>
            <a:spLocks noGrp="1"/>
          </p:cNvSpPr>
          <p:nvPr>
            <p:ph type="ctrTitle"/>
          </p:nvPr>
        </p:nvSpPr>
        <p:spPr>
          <a:xfrm>
            <a:off x="429064" y="3337560"/>
            <a:ext cx="6480048" cy="2301240"/>
          </a:xfrm>
        </p:spPr>
        <p:txBody>
          <a:bodyPr rIns="45720"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4BCC3876-E444-4BC9-A388-397C19C4C000}" type="datetimeFigureOut">
              <a:rPr lang="en-US" smtClean="0"/>
              <a:pPr/>
              <a:t>5/5/2016</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2811F9FF-5224-4804-89A7-F947AFA9ABF8}"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BCC3876-E444-4BC9-A388-397C19C4C000}" type="datetimeFigureOut">
              <a:rPr lang="en-US" smtClean="0"/>
              <a:pPr/>
              <a:t>5/5/2016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11F9FF-5224-4804-89A7-F947AFA9ABF8}"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BCC3876-E444-4BC9-A388-397C19C4C000}" type="datetimeFigureOut">
              <a:rPr lang="en-US" smtClean="0"/>
              <a:pPr/>
              <a:t>5/5/2016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11F9FF-5224-4804-89A7-F947AFA9ABF8}"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BCC3876-E444-4BC9-A388-397C19C4C000}" type="datetimeFigureOut">
              <a:rPr lang="en-US" smtClean="0"/>
              <a:pPr/>
              <a:t>5/5/2016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11F9FF-5224-4804-89A7-F947AFA9ABF8}"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9" name="Freeform 8"/>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2" name="Title 1"/>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4BCC3876-E444-4BC9-A388-397C19C4C000}" type="datetimeFigureOut">
              <a:rPr lang="en-US" smtClean="0"/>
              <a:pPr/>
              <a:t>5/5/2016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11F9FF-5224-4804-89A7-F947AFA9ABF8}"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4BCC3876-E444-4BC9-A388-397C19C4C000}" type="datetimeFigureOut">
              <a:rPr lang="en-US" smtClean="0"/>
              <a:pPr/>
              <a:t>5/5/2016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811F9FF-5224-4804-89A7-F947AFA9ABF8}"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86400"/>
            <a:ext cx="4040188"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5486400"/>
            <a:ext cx="4041775"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4BCC3876-E444-4BC9-A388-397C19C4C000}" type="datetimeFigureOut">
              <a:rPr lang="en-US" smtClean="0"/>
              <a:pPr/>
              <a:t>5/5/2016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811F9FF-5224-4804-89A7-F947AFA9ABF8}"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320"/>
            <a:ext cx="7470648" cy="1143000"/>
          </a:xfrm>
        </p:spPr>
        <p:txBody>
          <a:bodyPr anchor="ctr"/>
          <a:lstStyle>
            <a:lvl1pPr algn="l">
              <a:defRPr sz="4600"/>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4BCC3876-E444-4BC9-A388-397C19C4C000}" type="datetimeFigureOut">
              <a:rPr lang="en-US" smtClean="0"/>
              <a:pPr/>
              <a:t>5/5/2016</a:t>
            </a:fld>
            <a:endParaRPr lang="en-US"/>
          </a:p>
        </p:txBody>
      </p:sp>
      <p:sp>
        <p:nvSpPr>
          <p:cNvPr id="8" name="Slide Number Placeholder 7"/>
          <p:cNvSpPr>
            <a:spLocks noGrp="1"/>
          </p:cNvSpPr>
          <p:nvPr>
            <p:ph type="sldNum" sz="quarter" idx="11"/>
          </p:nvPr>
        </p:nvSpPr>
        <p:spPr/>
        <p:txBody>
          <a:bodyPr/>
          <a:lstStyle/>
          <a:p>
            <a:fld id="{2811F9FF-5224-4804-89A7-F947AFA9ABF8}" type="slidenum">
              <a:rPr lang="en-US" smtClean="0"/>
              <a:pPr/>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BCC3876-E444-4BC9-A388-397C19C4C000}" type="datetimeFigureOut">
              <a:rPr lang="en-US" smtClean="0"/>
              <a:pPr/>
              <a:t>5/5/2016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811F9FF-5224-4804-89A7-F947AFA9ABF8}"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4BCC3876-E444-4BC9-A388-397C19C4C000}" type="datetimeFigureOut">
              <a:rPr lang="en-US" smtClean="0"/>
              <a:pPr/>
              <a:t>5/5/2016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156448" y="6422064"/>
            <a:ext cx="762000" cy="365125"/>
          </a:xfrm>
        </p:spPr>
        <p:txBody>
          <a:bodyPr/>
          <a:lstStyle/>
          <a:p>
            <a:fld id="{2811F9FF-5224-4804-89A7-F947AFA9ABF8}"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457200" y="6422064"/>
            <a:ext cx="2133600" cy="365125"/>
          </a:xfrm>
        </p:spPr>
        <p:txBody>
          <a:bodyPr/>
          <a:lstStyle/>
          <a:p>
            <a:fld id="{4BCC3876-E444-4BC9-A388-397C19C4C000}" type="datetimeFigureOut">
              <a:rPr lang="en-US" smtClean="0"/>
              <a:pPr/>
              <a:t>5/5/2016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811F9FF-5224-4804-89A7-F947AFA9ABF8}"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2" name="Freeform 11"/>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16" name="Freeform 15"/>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Title Placeholder 8"/>
          <p:cNvSpPr>
            <a:spLocks noGrp="1"/>
          </p:cNvSpPr>
          <p:nvPr>
            <p:ph type="title"/>
          </p:nvPr>
        </p:nvSpPr>
        <p:spPr>
          <a:xfrm>
            <a:off x="457200" y="274638"/>
            <a:ext cx="7467600" cy="1143000"/>
          </a:xfrm>
          <a:prstGeom prst="rect">
            <a:avLst/>
          </a:prstGeom>
        </p:spPr>
        <p:txBody>
          <a:bodyPr vert="horz" lIns="45720" rIns="45720" anchor="ctr">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600200"/>
            <a:ext cx="74676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422064"/>
            <a:ext cx="2133600" cy="365125"/>
          </a:xfrm>
          <a:prstGeom prst="rect">
            <a:avLst/>
          </a:prstGeom>
        </p:spPr>
        <p:txBody>
          <a:bodyPr vert="horz" bIns="0" anchor="b"/>
          <a:lstStyle>
            <a:lvl1pPr algn="l" eaLnBrk="1" latinLnBrk="0" hangingPunct="1">
              <a:defRPr kumimoji="0" sz="1000">
                <a:solidFill>
                  <a:schemeClr val="tx2">
                    <a:shade val="50000"/>
                  </a:schemeClr>
                </a:solidFill>
              </a:defRPr>
            </a:lvl1pPr>
          </a:lstStyle>
          <a:p>
            <a:fld id="{4BCC3876-E444-4BC9-A388-397C19C4C000}" type="datetimeFigureOut">
              <a:rPr lang="en-US" smtClean="0"/>
              <a:pPr/>
              <a:t>5/5/2016</a:t>
            </a:fld>
            <a:endParaRPr lang="en-US"/>
          </a:p>
        </p:txBody>
      </p:sp>
      <p:sp>
        <p:nvSpPr>
          <p:cNvPr id="22" name="Footer Placeholder 21"/>
          <p:cNvSpPr>
            <a:spLocks noGrp="1"/>
          </p:cNvSpPr>
          <p:nvPr>
            <p:ph type="ftr" sz="quarter" idx="3"/>
          </p:nvPr>
        </p:nvSpPr>
        <p:spPr>
          <a:xfrm>
            <a:off x="3124200" y="6422064"/>
            <a:ext cx="2895600" cy="365125"/>
          </a:xfrm>
          <a:prstGeom prst="rect">
            <a:avLst/>
          </a:prstGeom>
        </p:spPr>
        <p:txBody>
          <a:bodyPr vert="horz" lIns="0" rIns="0" bIns="0" anchor="b"/>
          <a:lstStyle>
            <a:lvl1pPr algn="ctr" eaLnBrk="1" latinLnBrk="0" hangingPunct="1">
              <a:defRPr kumimoji="0" sz="1000">
                <a:solidFill>
                  <a:schemeClr val="tx2">
                    <a:shade val="50000"/>
                  </a:schemeClr>
                </a:solidFill>
              </a:defRPr>
            </a:lvl1pPr>
          </a:lstStyle>
          <a:p>
            <a:endParaRPr lang="en-US"/>
          </a:p>
        </p:txBody>
      </p:sp>
      <p:sp>
        <p:nvSpPr>
          <p:cNvPr id="18" name="Slide Number Placeholder 17"/>
          <p:cNvSpPr>
            <a:spLocks noGrp="1"/>
          </p:cNvSpPr>
          <p:nvPr>
            <p:ph type="sldNum" sz="quarter" idx="4"/>
          </p:nvPr>
        </p:nvSpPr>
        <p:spPr>
          <a:xfrm>
            <a:off x="8153400" y="6422064"/>
            <a:ext cx="762000" cy="365125"/>
          </a:xfrm>
          <a:prstGeom prst="rect">
            <a:avLst/>
          </a:prstGeom>
        </p:spPr>
        <p:txBody>
          <a:bodyPr vert="horz" lIns="0" tIns="0" rIns="0" bIns="0" anchor="b"/>
          <a:lstStyle>
            <a:lvl1pPr algn="r" eaLnBrk="1" latinLnBrk="0" hangingPunct="1">
              <a:defRPr kumimoji="0" sz="1000">
                <a:solidFill>
                  <a:schemeClr val="tx2">
                    <a:shade val="50000"/>
                  </a:schemeClr>
                </a:solidFill>
              </a:defRPr>
            </a:lvl1pPr>
          </a:lstStyle>
          <a:p>
            <a:fld id="{2811F9FF-5224-4804-89A7-F947AFA9ABF8}"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rtl="0" eaLnBrk="1" latinLnBrk="0" hangingPunct="1">
        <a:spcBef>
          <a:spcPct val="0"/>
        </a:spcBef>
        <a:buNone/>
        <a:defRPr kumimoji="0" sz="4600" kern="1200">
          <a:solidFill>
            <a:schemeClr val="tx1"/>
          </a:solidFill>
          <a:latin typeface="+mj-lt"/>
          <a:ea typeface="+mj-ea"/>
          <a:cs typeface="+mj-cs"/>
        </a:defRPr>
      </a:lvl1pPr>
    </p:titleStyle>
    <p:body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3.gif"/><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chart" Target="../charts/chart2.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533400"/>
            <a:ext cx="7848600" cy="5943599"/>
          </a:xfrm>
        </p:spPr>
        <p:style>
          <a:lnRef idx="3">
            <a:schemeClr val="lt1"/>
          </a:lnRef>
          <a:fillRef idx="1">
            <a:schemeClr val="accent6"/>
          </a:fillRef>
          <a:effectRef idx="1">
            <a:schemeClr val="accent6"/>
          </a:effectRef>
          <a:fontRef idx="minor">
            <a:schemeClr val="lt1"/>
          </a:fontRef>
        </p:style>
        <p:txBody>
          <a:bodyPr/>
          <a:lstStyle/>
          <a:p>
            <a:r>
              <a:rPr smtClean="0"/>
              <a:t> </a:t>
            </a:r>
            <a:endParaRPr lang="en-US" dirty="0"/>
          </a:p>
        </p:txBody>
      </p:sp>
      <p:pic>
        <p:nvPicPr>
          <p:cNvPr id="1026" name="Picture 2" descr="I:\SVM logo.jpg"/>
          <p:cNvPicPr>
            <a:picLocks noChangeAspect="1" noChangeArrowheads="1"/>
          </p:cNvPicPr>
          <p:nvPr/>
        </p:nvPicPr>
        <p:blipFill>
          <a:blip r:embed="rId3" cstate="print"/>
          <a:srcRect/>
          <a:stretch>
            <a:fillRect/>
          </a:stretch>
        </p:blipFill>
        <p:spPr bwMode="auto">
          <a:xfrm>
            <a:off x="2514600" y="1295400"/>
            <a:ext cx="4572000" cy="4572000"/>
          </a:xfrm>
          <a:prstGeom prst="rect">
            <a:avLst/>
          </a:prstGeom>
          <a:ln w="228600" cap="sq" cmpd="thickThin">
            <a:solidFill>
              <a:srgbClr val="000000"/>
            </a:solidFill>
            <a:prstDash val="solid"/>
            <a:miter lim="800000"/>
          </a:ln>
          <a:effectLst>
            <a:innerShdw blurRad="76200">
              <a:srgbClr val="000000"/>
            </a:innerShdw>
          </a:effectLst>
        </p:spPr>
      </p:pic>
    </p:spTree>
  </p:cSld>
  <p:clrMapOvr>
    <a:masterClrMapping/>
  </p:clrMapOvr>
  <p:transition spd="med" advTm="310000">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2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457200" y="274320"/>
            <a:ext cx="8001000" cy="1143000"/>
          </a:xfrm>
        </p:spPr>
        <p:style>
          <a:lnRef idx="1">
            <a:schemeClr val="accent6"/>
          </a:lnRef>
          <a:fillRef idx="3">
            <a:schemeClr val="accent6"/>
          </a:fillRef>
          <a:effectRef idx="2">
            <a:schemeClr val="accent6"/>
          </a:effectRef>
          <a:fontRef idx="minor">
            <a:schemeClr val="lt1"/>
          </a:fontRef>
        </p:style>
        <p:txBody>
          <a:bodyPr/>
          <a:lstStyle/>
          <a:p>
            <a:pPr algn="ctr"/>
            <a:r>
              <a:rPr lang="en-US" b="1" u="sng"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Sources on Tripura</a:t>
            </a:r>
            <a:endParaRPr lang="en-US" b="1" u="sng"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endParaRPr>
          </a:p>
        </p:txBody>
      </p:sp>
      <p:sp>
        <p:nvSpPr>
          <p:cNvPr id="5" name="TextBox 4"/>
          <p:cNvSpPr txBox="1"/>
          <p:nvPr/>
        </p:nvSpPr>
        <p:spPr>
          <a:xfrm>
            <a:off x="533400" y="1600200"/>
            <a:ext cx="7924800" cy="3231654"/>
          </a:xfrm>
          <a:prstGeom prst="rect">
            <a:avLst/>
          </a:prstGeom>
          <a:gradFill flip="none" rotWithShape="1">
            <a:gsLst>
              <a:gs pos="0">
                <a:srgbClr val="E6DCAC"/>
              </a:gs>
              <a:gs pos="12000">
                <a:srgbClr val="E6D78A"/>
              </a:gs>
              <a:gs pos="30000">
                <a:srgbClr val="C7AC4C"/>
              </a:gs>
              <a:gs pos="45000">
                <a:srgbClr val="E6D78A"/>
              </a:gs>
              <a:gs pos="77000">
                <a:srgbClr val="C7AC4C"/>
              </a:gs>
              <a:gs pos="100000">
                <a:srgbClr val="E6DCAC"/>
              </a:gs>
            </a:gsLst>
            <a:lin ang="18900000" scaled="0"/>
            <a:tileRect/>
          </a:gradFill>
          <a:scene3d>
            <a:camera prst="orthographicFront"/>
            <a:lightRig rig="threePt" dir="t"/>
          </a:scene3d>
          <a:sp3d contourW="12700" prstMaterial="softEdge">
            <a:bevelT w="139700" prst="cross"/>
            <a:contourClr>
              <a:schemeClr val="accent1">
                <a:lumMod val="60000"/>
                <a:lumOff val="40000"/>
              </a:schemeClr>
            </a:contourClr>
          </a:sp3d>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r>
              <a:rPr lang="en-US" sz="2800" b="1" dirty="0" smtClean="0">
                <a:solidFill>
                  <a:schemeClr val="bg2"/>
                </a:solidFill>
                <a:effectLst>
                  <a:outerShdw blurRad="38100" dist="38100" dir="2700000" algn="tl">
                    <a:srgbClr val="000000">
                      <a:alpha val="43137"/>
                    </a:srgbClr>
                  </a:outerShdw>
                </a:effectLst>
              </a:rPr>
              <a:t>&gt;</a:t>
            </a:r>
            <a:r>
              <a:rPr lang="en-US" sz="2800" b="1" dirty="0" err="1" smtClean="0">
                <a:solidFill>
                  <a:schemeClr val="bg2"/>
                </a:solidFill>
                <a:effectLst>
                  <a:outerShdw blurRad="38100" dist="38100" dir="2700000" algn="tl">
                    <a:srgbClr val="000000">
                      <a:alpha val="43137"/>
                    </a:srgbClr>
                  </a:outerShdw>
                </a:effectLst>
              </a:rPr>
              <a:t>S.C.Debbarman</a:t>
            </a:r>
            <a:r>
              <a:rPr lang="en-US" sz="2800" b="1" dirty="0" smtClean="0">
                <a:solidFill>
                  <a:schemeClr val="bg2"/>
                </a:solidFill>
                <a:effectLst>
                  <a:outerShdw blurRad="38100" dist="38100" dir="2700000" algn="tl">
                    <a:srgbClr val="000000">
                      <a:alpha val="43137"/>
                    </a:srgbClr>
                  </a:outerShdw>
                </a:effectLst>
              </a:rPr>
              <a:t>(1931)</a:t>
            </a:r>
          </a:p>
          <a:p>
            <a:r>
              <a:rPr lang="en-US" sz="2800" b="1" dirty="0" smtClean="0">
                <a:solidFill>
                  <a:schemeClr val="bg2"/>
                </a:solidFill>
                <a:effectLst>
                  <a:outerShdw blurRad="38100" dist="38100" dir="2700000" algn="tl">
                    <a:srgbClr val="000000">
                      <a:alpha val="43137"/>
                    </a:srgbClr>
                  </a:outerShdw>
                </a:effectLst>
              </a:rPr>
              <a:t>&gt;</a:t>
            </a:r>
            <a:r>
              <a:rPr lang="en-US" sz="2800" b="1" dirty="0" err="1" smtClean="0">
                <a:solidFill>
                  <a:schemeClr val="bg2"/>
                </a:solidFill>
                <a:effectLst>
                  <a:outerShdw blurRad="38100" dist="38100" dir="2700000" algn="tl">
                    <a:srgbClr val="000000">
                      <a:alpha val="43137"/>
                    </a:srgbClr>
                  </a:outerShdw>
                </a:effectLst>
              </a:rPr>
              <a:t>B.C.Datta</a:t>
            </a:r>
            <a:endParaRPr lang="en-US" sz="2800" b="1" dirty="0" smtClean="0">
              <a:solidFill>
                <a:schemeClr val="bg2"/>
              </a:solidFill>
              <a:effectLst>
                <a:outerShdw blurRad="38100" dist="38100" dir="2700000" algn="tl">
                  <a:srgbClr val="000000">
                    <a:alpha val="43137"/>
                  </a:srgbClr>
                </a:outerShdw>
              </a:effectLst>
            </a:endParaRPr>
          </a:p>
          <a:p>
            <a:r>
              <a:rPr lang="en-US" sz="2800" b="1" dirty="0" smtClean="0">
                <a:solidFill>
                  <a:schemeClr val="bg2"/>
                </a:solidFill>
                <a:effectLst>
                  <a:outerShdw blurRad="38100" dist="38100" dir="2700000" algn="tl">
                    <a:srgbClr val="000000">
                      <a:alpha val="43137"/>
                    </a:srgbClr>
                  </a:outerShdw>
                </a:effectLst>
              </a:rPr>
              <a:t>&gt;</a:t>
            </a:r>
            <a:r>
              <a:rPr lang="en-US" sz="2800" b="1" dirty="0" err="1" smtClean="0">
                <a:solidFill>
                  <a:schemeClr val="bg2"/>
                </a:solidFill>
                <a:effectLst>
                  <a:outerShdw blurRad="38100" dist="38100" dir="2700000" algn="tl">
                    <a:srgbClr val="000000">
                      <a:alpha val="43137"/>
                    </a:srgbClr>
                  </a:outerShdw>
                </a:effectLst>
              </a:rPr>
              <a:t>Prof.Dipak</a:t>
            </a:r>
            <a:r>
              <a:rPr lang="en-US" sz="2800" b="1" dirty="0" smtClean="0">
                <a:solidFill>
                  <a:schemeClr val="bg2"/>
                </a:solidFill>
                <a:effectLst>
                  <a:outerShdw blurRad="38100" dist="38100" dir="2700000" algn="tl">
                    <a:srgbClr val="000000">
                      <a:alpha val="43137"/>
                    </a:srgbClr>
                  </a:outerShdw>
                </a:effectLst>
              </a:rPr>
              <a:t> Kumar </a:t>
            </a:r>
            <a:r>
              <a:rPr lang="en-US" sz="2800" b="1" dirty="0" err="1" smtClean="0">
                <a:solidFill>
                  <a:schemeClr val="bg2"/>
                </a:solidFill>
                <a:effectLst>
                  <a:outerShdw blurRad="38100" dist="38100" dir="2700000" algn="tl">
                    <a:srgbClr val="000000">
                      <a:alpha val="43137"/>
                    </a:srgbClr>
                  </a:outerShdw>
                </a:effectLst>
              </a:rPr>
              <a:t>Choudhury</a:t>
            </a:r>
            <a:endParaRPr lang="en-US" sz="2800" b="1" dirty="0" smtClean="0">
              <a:solidFill>
                <a:schemeClr val="bg2"/>
              </a:solidFill>
              <a:effectLst>
                <a:outerShdw blurRad="38100" dist="38100" dir="2700000" algn="tl">
                  <a:srgbClr val="000000">
                    <a:alpha val="43137"/>
                  </a:srgbClr>
                </a:outerShdw>
              </a:effectLst>
            </a:endParaRPr>
          </a:p>
          <a:p>
            <a:r>
              <a:rPr lang="en-US" sz="2800" b="1" dirty="0" smtClean="0">
                <a:solidFill>
                  <a:schemeClr val="bg2"/>
                </a:solidFill>
                <a:effectLst>
                  <a:outerShdw blurRad="38100" dist="38100" dir="2700000" algn="tl">
                    <a:srgbClr val="000000">
                      <a:alpha val="43137"/>
                    </a:srgbClr>
                  </a:outerShdw>
                </a:effectLst>
              </a:rPr>
              <a:t>&gt;Government administrative reports(1929-1943)</a:t>
            </a:r>
          </a:p>
          <a:p>
            <a:r>
              <a:rPr lang="en-US" sz="2800" b="1" dirty="0" smtClean="0">
                <a:solidFill>
                  <a:schemeClr val="bg2"/>
                </a:solidFill>
                <a:effectLst>
                  <a:outerShdw blurRad="38100" dist="38100" dir="2700000" algn="tl">
                    <a:srgbClr val="000000">
                      <a:alpha val="43137"/>
                    </a:srgbClr>
                  </a:outerShdw>
                </a:effectLst>
              </a:rPr>
              <a:t>&gt;Gazetteers</a:t>
            </a:r>
          </a:p>
          <a:p>
            <a:endParaRPr lang="en-US" dirty="0" smtClean="0"/>
          </a:p>
          <a:p>
            <a:endParaRPr lang="en-US" dirty="0"/>
          </a:p>
        </p:txBody>
      </p:sp>
    </p:spTree>
  </p:cSld>
  <p:clrMapOvr>
    <a:masterClrMapping/>
  </p:clrMapOvr>
  <p:transition>
    <p:blinds dir="ver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320"/>
            <a:ext cx="8153400" cy="1143000"/>
          </a:xfrm>
          <a:ln>
            <a:prstDash val="sysDash"/>
          </a:ln>
          <a:effectLst>
            <a:glow rad="228600">
              <a:schemeClr val="accent3">
                <a:satMod val="175000"/>
                <a:alpha val="40000"/>
              </a:schemeClr>
            </a:glow>
          </a:effectLst>
        </p:spPr>
        <p:style>
          <a:lnRef idx="3">
            <a:schemeClr val="lt1"/>
          </a:lnRef>
          <a:fillRef idx="1">
            <a:schemeClr val="accent3"/>
          </a:fillRef>
          <a:effectRef idx="1">
            <a:schemeClr val="accent3"/>
          </a:effectRef>
          <a:fontRef idx="minor">
            <a:schemeClr val="lt1"/>
          </a:fontRef>
        </p:style>
        <p:txBody>
          <a:bodyPr>
            <a:normAutofit fontScale="90000"/>
          </a:bodyPr>
          <a:lstStyle/>
          <a:p>
            <a:r>
              <a:rPr lang="en-US" b="1" u="sng" dirty="0" smtClean="0">
                <a:effectLst>
                  <a:outerShdw blurRad="38100" dist="38100" dir="2700000" algn="tl">
                    <a:srgbClr val="000000">
                      <a:alpha val="43137"/>
                    </a:srgbClr>
                  </a:outerShdw>
                </a:effectLst>
              </a:rPr>
              <a:t>Aspects of economic scenario</a:t>
            </a:r>
            <a:endParaRPr lang="en-US" b="1" u="sng" dirty="0">
              <a:effectLst>
                <a:outerShdw blurRad="38100" dist="38100" dir="2700000" algn="tl">
                  <a:srgbClr val="000000">
                    <a:alpha val="43137"/>
                  </a:srgbClr>
                </a:outerShdw>
              </a:effectLst>
            </a:endParaRPr>
          </a:p>
        </p:txBody>
      </p:sp>
      <p:sp>
        <p:nvSpPr>
          <p:cNvPr id="3" name="TextBox 2"/>
          <p:cNvSpPr txBox="1"/>
          <p:nvPr/>
        </p:nvSpPr>
        <p:spPr>
          <a:xfrm>
            <a:off x="533400" y="1752601"/>
            <a:ext cx="8077200" cy="4770537"/>
          </a:xfrm>
          <a:prstGeom prst="rect">
            <a:avLst/>
          </a:prstGeom>
          <a:ln>
            <a:solidFill>
              <a:schemeClr val="tx1">
                <a:lumMod val="95000"/>
              </a:schemeClr>
            </a:solidFill>
            <a:prstDash val="lgDash"/>
          </a:ln>
          <a:effectLst>
            <a:glow rad="228600">
              <a:schemeClr val="accent1">
                <a:satMod val="175000"/>
                <a:alpha val="40000"/>
              </a:schemeClr>
            </a:glow>
          </a:effectLst>
        </p:spPr>
        <p:style>
          <a:lnRef idx="1">
            <a:schemeClr val="accent1"/>
          </a:lnRef>
          <a:fillRef idx="3">
            <a:schemeClr val="accent1"/>
          </a:fillRef>
          <a:effectRef idx="2">
            <a:schemeClr val="accent1"/>
          </a:effectRef>
          <a:fontRef idx="minor">
            <a:schemeClr val="lt1"/>
          </a:fontRef>
        </p:style>
        <p:txBody>
          <a:bodyPr wrap="square" rtlCol="0">
            <a:spAutoFit/>
          </a:bodyPr>
          <a:lstStyle/>
          <a:p>
            <a:r>
              <a:rPr lang="en-US" sz="3200" b="1" dirty="0" smtClean="0">
                <a:effectLst>
                  <a:outerShdw blurRad="38100" dist="38100" dir="2700000" algn="tl">
                    <a:srgbClr val="000000">
                      <a:alpha val="43137"/>
                    </a:srgbClr>
                  </a:outerShdw>
                </a:effectLst>
                <a:latin typeface="Andalus" pitchFamily="18" charset="-78"/>
                <a:cs typeface="Andalus" pitchFamily="18" charset="-78"/>
              </a:rPr>
              <a:t>Three </a:t>
            </a:r>
            <a:r>
              <a:rPr lang="en-US" sz="3200" b="1" dirty="0" smtClean="0">
                <a:effectLst>
                  <a:outerShdw blurRad="38100" dist="38100" dir="2700000" algn="tl">
                    <a:srgbClr val="000000">
                      <a:alpha val="43137"/>
                    </a:srgbClr>
                  </a:outerShdw>
                </a:effectLst>
                <a:latin typeface="Andalus" pitchFamily="18" charset="-78"/>
                <a:cs typeface="Andalus" pitchFamily="18" charset="-78"/>
              </a:rPr>
              <a:t>types </a:t>
            </a:r>
            <a:r>
              <a:rPr lang="en-US" sz="3200" b="1" dirty="0" smtClean="0">
                <a:effectLst>
                  <a:outerShdw blurRad="38100" dist="38100" dir="2700000" algn="tl">
                    <a:srgbClr val="000000">
                      <a:alpha val="43137"/>
                    </a:srgbClr>
                  </a:outerShdw>
                </a:effectLst>
                <a:latin typeface="Andalus" pitchFamily="18" charset="-78"/>
                <a:cs typeface="Andalus" pitchFamily="18" charset="-78"/>
              </a:rPr>
              <a:t>of economy:-</a:t>
            </a:r>
          </a:p>
          <a:p>
            <a:r>
              <a:rPr lang="en-US" sz="3200" b="1" dirty="0" smtClean="0">
                <a:effectLst>
                  <a:outerShdw blurRad="38100" dist="38100" dir="2700000" algn="tl">
                    <a:srgbClr val="000000">
                      <a:alpha val="43137"/>
                    </a:srgbClr>
                  </a:outerShdw>
                </a:effectLst>
                <a:latin typeface="Andalus" pitchFamily="18" charset="-78"/>
                <a:cs typeface="Andalus" pitchFamily="18" charset="-78"/>
              </a:rPr>
              <a:t>1)Pastoral Economy.</a:t>
            </a:r>
          </a:p>
          <a:p>
            <a:r>
              <a:rPr lang="en-US" sz="3200" b="1" dirty="0" smtClean="0">
                <a:effectLst>
                  <a:outerShdw blurRad="38100" dist="38100" dir="2700000" algn="tl">
                    <a:srgbClr val="000000">
                      <a:alpha val="43137"/>
                    </a:srgbClr>
                  </a:outerShdw>
                </a:effectLst>
                <a:latin typeface="Andalus" pitchFamily="18" charset="-78"/>
                <a:cs typeface="Andalus" pitchFamily="18" charset="-78"/>
              </a:rPr>
              <a:t>2)Agrarian Economy.</a:t>
            </a:r>
          </a:p>
          <a:p>
            <a:r>
              <a:rPr lang="en-US" sz="3200" b="1" dirty="0" smtClean="0">
                <a:effectLst>
                  <a:outerShdw blurRad="38100" dist="38100" dir="2700000" algn="tl">
                    <a:srgbClr val="000000">
                      <a:alpha val="43137"/>
                    </a:srgbClr>
                  </a:outerShdw>
                </a:effectLst>
                <a:latin typeface="Andalus" pitchFamily="18" charset="-78"/>
                <a:cs typeface="Andalus" pitchFamily="18" charset="-78"/>
              </a:rPr>
              <a:t>3)Feudal Economy(Influenced by the Colonial                           Economy).</a:t>
            </a:r>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a:p>
        </p:txBody>
      </p:sp>
    </p:spTree>
  </p:cSld>
  <p:clrMapOvr>
    <a:masterClrMapping/>
  </p:clrMapOvr>
  <p:transition>
    <p:wheel spokes="1"/>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000" r="-1000"/>
          </a:stretch>
        </a:blipFill>
        <a:effectLst/>
      </p:bgPr>
    </p:bg>
    <p:spTree>
      <p:nvGrpSpPr>
        <p:cNvPr id="1" name=""/>
        <p:cNvGrpSpPr/>
        <p:nvPr/>
      </p:nvGrpSpPr>
      <p:grpSpPr>
        <a:xfrm>
          <a:off x="0" y="0"/>
          <a:ext cx="0" cy="0"/>
          <a:chOff x="0" y="0"/>
          <a:chExt cx="0" cy="0"/>
        </a:xfrm>
      </p:grpSpPr>
      <p:sp>
        <p:nvSpPr>
          <p:cNvPr id="4" name="TextBox 3"/>
          <p:cNvSpPr txBox="1"/>
          <p:nvPr/>
        </p:nvSpPr>
        <p:spPr>
          <a:xfrm>
            <a:off x="228600" y="1905000"/>
            <a:ext cx="8382000" cy="4031873"/>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lang="en-US" sz="3200" dirty="0" smtClean="0"/>
              <a:t>In the hills of Tripura during this time under discussion pastoral economic system was practiced by-and-large. </a:t>
            </a:r>
            <a:r>
              <a:rPr lang="en-US" sz="3200" i="1" dirty="0" smtClean="0"/>
              <a:t>Carpas</a:t>
            </a:r>
            <a:r>
              <a:rPr lang="en-US" sz="3200" dirty="0" smtClean="0"/>
              <a:t>(Local name of cotton) was the only cash crop grown by the Tribal people </a:t>
            </a:r>
            <a:r>
              <a:rPr lang="en-US" sz="3200" i="1" dirty="0" smtClean="0"/>
              <a:t>; </a:t>
            </a:r>
            <a:r>
              <a:rPr lang="en-US" sz="3200" dirty="0" smtClean="0"/>
              <a:t>But during recession its price fell down drastically. Moreover , since the tribal people didn’t have the habit of saving money thy suffered heavily.   </a:t>
            </a:r>
            <a:endParaRPr lang="en-US" sz="3200" dirty="0"/>
          </a:p>
        </p:txBody>
      </p:sp>
      <p:sp>
        <p:nvSpPr>
          <p:cNvPr id="5" name="TextBox 4"/>
          <p:cNvSpPr txBox="1"/>
          <p:nvPr/>
        </p:nvSpPr>
        <p:spPr>
          <a:xfrm>
            <a:off x="304800" y="228600"/>
            <a:ext cx="8153400" cy="707886"/>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a:r>
              <a:rPr lang="en-US" sz="4000" b="1" i="1" dirty="0" smtClean="0"/>
              <a:t>Jhum</a:t>
            </a:r>
            <a:r>
              <a:rPr lang="en-US" sz="4000" b="1" dirty="0" smtClean="0"/>
              <a:t> based pastoral economy </a:t>
            </a:r>
            <a:endParaRPr lang="en-US" sz="4000" b="1" dirty="0"/>
          </a:p>
        </p:txBody>
      </p:sp>
    </p:spTree>
  </p:cSld>
  <p:clrMapOvr>
    <a:masterClrMapping/>
  </p:clrMapOvr>
  <p:transition>
    <p:pull dir="rd"/>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000" r="-1000"/>
          </a:stretch>
        </a:blipFill>
        <a:effectLst/>
      </p:bgPr>
    </p:bg>
    <p:spTree>
      <p:nvGrpSpPr>
        <p:cNvPr id="1" name=""/>
        <p:cNvGrpSpPr/>
        <p:nvPr/>
      </p:nvGrpSpPr>
      <p:grpSpPr>
        <a:xfrm>
          <a:off x="0" y="0"/>
          <a:ext cx="0" cy="0"/>
          <a:chOff x="0" y="0"/>
          <a:chExt cx="0" cy="0"/>
        </a:xfrm>
      </p:grpSpPr>
      <p:sp>
        <p:nvSpPr>
          <p:cNvPr id="3" name="TextBox 2"/>
          <p:cNvSpPr txBox="1"/>
          <p:nvPr/>
        </p:nvSpPr>
        <p:spPr>
          <a:xfrm>
            <a:off x="533400" y="228601"/>
            <a:ext cx="7924800" cy="1138773"/>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en-US" sz="4000" b="1" dirty="0" smtClean="0"/>
              <a:t>Agrarian economy </a:t>
            </a:r>
          </a:p>
          <a:p>
            <a:endParaRPr lang="en-US" sz="2800" dirty="0"/>
          </a:p>
        </p:txBody>
      </p:sp>
      <p:sp>
        <p:nvSpPr>
          <p:cNvPr id="4" name="TextBox 3"/>
          <p:cNvSpPr txBox="1"/>
          <p:nvPr/>
        </p:nvSpPr>
        <p:spPr>
          <a:xfrm>
            <a:off x="609600" y="2057400"/>
            <a:ext cx="7924800" cy="2062103"/>
          </a:xfrm>
          <a:prstGeom prst="rect">
            <a:avLst/>
          </a:prstGeom>
        </p:spPr>
        <p:style>
          <a:lnRef idx="3">
            <a:schemeClr val="lt1"/>
          </a:lnRef>
          <a:fillRef idx="1">
            <a:schemeClr val="accent4"/>
          </a:fillRef>
          <a:effectRef idx="1">
            <a:schemeClr val="accent4"/>
          </a:effectRef>
          <a:fontRef idx="minor">
            <a:schemeClr val="lt1"/>
          </a:fontRef>
        </p:style>
        <p:txBody>
          <a:bodyPr wrap="square" rtlCol="0">
            <a:spAutoFit/>
          </a:bodyPr>
          <a:lstStyle/>
          <a:p>
            <a:r>
              <a:rPr lang="en-US" sz="3200" dirty="0" smtClean="0"/>
              <a:t>Agrarian economy was prevailing in the plains of Tripura .So the recession also affected the price of rice, jute and tea seriously. </a:t>
            </a:r>
            <a:endParaRPr lang="en-US" sz="3200" dirty="0"/>
          </a:p>
        </p:txBody>
      </p:sp>
    </p:spTree>
  </p:cSld>
  <p:clrMapOvr>
    <a:masterClrMapping/>
  </p:clrMapOvr>
  <p:transition>
    <p:pull dir="d"/>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000" r="-1000"/>
          </a:stretch>
        </a:blipFill>
        <a:effectLst/>
      </p:bgPr>
    </p:bg>
    <p:spTree>
      <p:nvGrpSpPr>
        <p:cNvPr id="1" name=""/>
        <p:cNvGrpSpPr/>
        <p:nvPr/>
      </p:nvGrpSpPr>
      <p:grpSpPr>
        <a:xfrm>
          <a:off x="0" y="0"/>
          <a:ext cx="0" cy="0"/>
          <a:chOff x="0" y="0"/>
          <a:chExt cx="0" cy="0"/>
        </a:xfrm>
      </p:grpSpPr>
      <p:sp>
        <p:nvSpPr>
          <p:cNvPr id="2" name="TextBox 1"/>
          <p:cNvSpPr txBox="1"/>
          <p:nvPr/>
        </p:nvSpPr>
        <p:spPr>
          <a:xfrm>
            <a:off x="228600" y="304800"/>
            <a:ext cx="8686800" cy="646331"/>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n-US" sz="3600" dirty="0" smtClean="0"/>
              <a:t>Feudal Economy of the Tripura state</a:t>
            </a:r>
            <a:endParaRPr lang="en-US" sz="3600" dirty="0"/>
          </a:p>
        </p:txBody>
      </p:sp>
      <p:sp>
        <p:nvSpPr>
          <p:cNvPr id="4" name="TextBox 3"/>
          <p:cNvSpPr txBox="1"/>
          <p:nvPr/>
        </p:nvSpPr>
        <p:spPr>
          <a:xfrm>
            <a:off x="304800" y="1447800"/>
            <a:ext cx="8534400" cy="2062103"/>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3200" dirty="0" smtClean="0"/>
              <a:t>The financial condition of the princely state Tripura also became paralyzed. Hence, the revenue of the state fell down rapidly. The following table shows the trend of decline. </a:t>
            </a:r>
            <a:endParaRPr lang="en-US" sz="3200" dirty="0"/>
          </a:p>
        </p:txBody>
      </p:sp>
    </p:spTree>
  </p:cSld>
  <p:clrMapOvr>
    <a:masterClrMapping/>
  </p:clrMapOvr>
  <p:transition>
    <p:pull dir="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914400" y="762002"/>
          <a:ext cx="7239000" cy="4976946"/>
        </p:xfrm>
        <a:graphic>
          <a:graphicData uri="http://schemas.openxmlformats.org/drawingml/2006/table">
            <a:tbl>
              <a:tblPr firstRow="1" bandRow="1">
                <a:tableStyleId>{93296810-A885-4BE3-A3E7-6D5BEEA58F35}</a:tableStyleId>
              </a:tblPr>
              <a:tblGrid>
                <a:gridCol w="1809750"/>
                <a:gridCol w="1809750"/>
                <a:gridCol w="1809750"/>
                <a:gridCol w="1809750"/>
              </a:tblGrid>
              <a:tr h="631371">
                <a:tc>
                  <a:txBody>
                    <a:bodyPr/>
                    <a:lstStyle/>
                    <a:p>
                      <a:pPr algn="ctr"/>
                      <a:r>
                        <a:rPr kumimoji="0" lang="en-US" sz="2400" b="0" kern="1200" dirty="0" smtClean="0">
                          <a:solidFill>
                            <a:schemeClr val="lt1"/>
                          </a:solidFill>
                          <a:effectLst>
                            <a:outerShdw blurRad="38100" dist="38100" dir="2700000" algn="tl">
                              <a:srgbClr val="000000">
                                <a:alpha val="43137"/>
                              </a:srgbClr>
                            </a:outerShdw>
                          </a:effectLst>
                          <a:latin typeface="+mn-lt"/>
                          <a:ea typeface="+mn-ea"/>
                          <a:cs typeface="+mn-cs"/>
                        </a:rPr>
                        <a:t>Year</a:t>
                      </a:r>
                      <a:endParaRPr lang="en-US" sz="2400" b="0" dirty="0">
                        <a:effectLst>
                          <a:outerShdw blurRad="38100" dist="38100" dir="2700000" algn="tl">
                            <a:srgbClr val="000000">
                              <a:alpha val="43137"/>
                            </a:srgbClr>
                          </a:outerShdw>
                        </a:effectLst>
                      </a:endParaRPr>
                    </a:p>
                  </a:txBody>
                  <a:tcPr/>
                </a:tc>
                <a:tc>
                  <a:txBody>
                    <a:bodyPr/>
                    <a:lstStyle/>
                    <a:p>
                      <a:pPr algn="ctr"/>
                      <a:r>
                        <a:rPr kumimoji="0" lang="en-US" sz="2400" b="0" kern="1200" dirty="0" smtClean="0">
                          <a:solidFill>
                            <a:schemeClr val="lt1"/>
                          </a:solidFill>
                          <a:effectLst>
                            <a:outerShdw blurRad="38100" dist="38100" dir="2700000" algn="tl">
                              <a:srgbClr val="000000">
                                <a:alpha val="43137"/>
                              </a:srgbClr>
                            </a:outerShdw>
                          </a:effectLst>
                          <a:latin typeface="+mn-lt"/>
                          <a:ea typeface="+mn-ea"/>
                          <a:cs typeface="+mn-cs"/>
                        </a:rPr>
                        <a:t>Amount of Revenue (In Rs.)</a:t>
                      </a:r>
                      <a:endParaRPr lang="en-US" sz="2400" b="0" dirty="0">
                        <a:effectLst>
                          <a:outerShdw blurRad="38100" dist="38100" dir="2700000" algn="tl">
                            <a:srgbClr val="000000">
                              <a:alpha val="43137"/>
                            </a:srgbClr>
                          </a:outerShdw>
                        </a:effectLst>
                      </a:endParaRPr>
                    </a:p>
                  </a:txBody>
                  <a:tcPr/>
                </a:tc>
                <a:tc>
                  <a:txBody>
                    <a:bodyPr/>
                    <a:lstStyle/>
                    <a:p>
                      <a:pPr algn="ctr"/>
                      <a:r>
                        <a:rPr kumimoji="0" lang="en-US" sz="2400" b="0" kern="1200" dirty="0" smtClean="0">
                          <a:solidFill>
                            <a:schemeClr val="lt1"/>
                          </a:solidFill>
                          <a:effectLst>
                            <a:outerShdw blurRad="38100" dist="38100" dir="2700000" algn="tl">
                              <a:srgbClr val="000000">
                                <a:alpha val="43137"/>
                              </a:srgbClr>
                            </a:outerShdw>
                          </a:effectLst>
                          <a:latin typeface="+mn-lt"/>
                          <a:ea typeface="+mn-ea"/>
                          <a:cs typeface="+mn-cs"/>
                        </a:rPr>
                        <a:t>Increase</a:t>
                      </a:r>
                      <a:endParaRPr lang="en-US" sz="2400" b="0" dirty="0">
                        <a:effectLst>
                          <a:outerShdw blurRad="38100" dist="38100" dir="2700000" algn="tl">
                            <a:srgbClr val="000000">
                              <a:alpha val="43137"/>
                            </a:srgbClr>
                          </a:outerShdw>
                        </a:effectLst>
                      </a:endParaRPr>
                    </a:p>
                  </a:txBody>
                  <a:tcPr/>
                </a:tc>
                <a:tc>
                  <a:txBody>
                    <a:bodyPr/>
                    <a:lstStyle/>
                    <a:p>
                      <a:pPr algn="ctr"/>
                      <a:r>
                        <a:rPr lang="en-US" sz="2400" b="0" dirty="0" smtClean="0">
                          <a:effectLst>
                            <a:outerShdw blurRad="38100" dist="38100" dir="2700000" algn="tl">
                              <a:srgbClr val="000000">
                                <a:alpha val="43137"/>
                              </a:srgbClr>
                            </a:outerShdw>
                          </a:effectLst>
                        </a:rPr>
                        <a:t>Decrease</a:t>
                      </a:r>
                      <a:endParaRPr lang="en-US" sz="2400" b="0" dirty="0">
                        <a:effectLst>
                          <a:outerShdw blurRad="38100" dist="38100" dir="2700000" algn="tl">
                            <a:srgbClr val="000000">
                              <a:alpha val="43137"/>
                            </a:srgbClr>
                          </a:outerShdw>
                        </a:effectLst>
                      </a:endParaRPr>
                    </a:p>
                  </a:txBody>
                  <a:tcPr/>
                </a:tc>
              </a:tr>
              <a:tr h="631371">
                <a:tc>
                  <a:txBody>
                    <a:bodyPr/>
                    <a:lstStyle/>
                    <a:p>
                      <a:pPr algn="ctr"/>
                      <a:r>
                        <a:rPr kumimoji="0" lang="en-US" sz="2400" b="0" kern="1200" dirty="0" smtClean="0">
                          <a:solidFill>
                            <a:schemeClr val="dk1"/>
                          </a:solidFill>
                          <a:effectLst>
                            <a:outerShdw blurRad="38100" dist="38100" dir="2700000" algn="tl">
                              <a:srgbClr val="000000">
                                <a:alpha val="43137"/>
                              </a:srgbClr>
                            </a:outerShdw>
                          </a:effectLst>
                          <a:latin typeface="+mn-lt"/>
                          <a:ea typeface="+mn-ea"/>
                          <a:cs typeface="+mn-cs"/>
                        </a:rPr>
                        <a:t>1928-29</a:t>
                      </a:r>
                      <a:endParaRPr lang="en-US" sz="2400" b="0" dirty="0">
                        <a:effectLst>
                          <a:outerShdw blurRad="38100" dist="38100" dir="2700000" algn="tl">
                            <a:srgbClr val="000000">
                              <a:alpha val="43137"/>
                            </a:srgbClr>
                          </a:outerShdw>
                        </a:effectLst>
                      </a:endParaRPr>
                    </a:p>
                  </a:txBody>
                  <a:tcPr/>
                </a:tc>
                <a:tc>
                  <a:txBody>
                    <a:bodyPr/>
                    <a:lstStyle/>
                    <a:p>
                      <a:pPr algn="ctr"/>
                      <a:r>
                        <a:rPr kumimoji="0" lang="en-US" sz="2400" b="0" kern="1200" dirty="0" smtClean="0">
                          <a:solidFill>
                            <a:schemeClr val="dk1"/>
                          </a:solidFill>
                          <a:effectLst>
                            <a:outerShdw blurRad="38100" dist="38100" dir="2700000" algn="tl">
                              <a:srgbClr val="000000">
                                <a:alpha val="43137"/>
                              </a:srgbClr>
                            </a:outerShdw>
                          </a:effectLst>
                          <a:latin typeface="+mn-lt"/>
                          <a:ea typeface="+mn-ea"/>
                          <a:cs typeface="+mn-cs"/>
                        </a:rPr>
                        <a:t>19,46,421</a:t>
                      </a:r>
                      <a:endParaRPr lang="en-US" sz="2400" b="0" dirty="0">
                        <a:effectLst>
                          <a:outerShdw blurRad="38100" dist="38100" dir="2700000" algn="tl">
                            <a:srgbClr val="000000">
                              <a:alpha val="43137"/>
                            </a:srgbClr>
                          </a:outerShdw>
                        </a:effectLst>
                      </a:endParaRPr>
                    </a:p>
                  </a:txBody>
                  <a:tcPr/>
                </a:tc>
                <a:tc>
                  <a:txBody>
                    <a:bodyPr/>
                    <a:lstStyle/>
                    <a:p>
                      <a:pPr algn="ctr"/>
                      <a:r>
                        <a:rPr kumimoji="0" lang="en-US" sz="2400" b="0" kern="1200" dirty="0" smtClean="0">
                          <a:solidFill>
                            <a:schemeClr val="dk1"/>
                          </a:solidFill>
                          <a:effectLst>
                            <a:outerShdw blurRad="38100" dist="38100" dir="2700000" algn="tl">
                              <a:srgbClr val="000000">
                                <a:alpha val="43137"/>
                              </a:srgbClr>
                            </a:outerShdw>
                          </a:effectLst>
                          <a:latin typeface="+mn-lt"/>
                          <a:ea typeface="+mn-ea"/>
                          <a:cs typeface="+mn-cs"/>
                        </a:rPr>
                        <a:t>69,285</a:t>
                      </a:r>
                      <a:endParaRPr lang="en-US" sz="2400" b="0" dirty="0">
                        <a:effectLst>
                          <a:outerShdw blurRad="38100" dist="38100" dir="2700000" algn="tl">
                            <a:srgbClr val="000000">
                              <a:alpha val="43137"/>
                            </a:srgbClr>
                          </a:outerShdw>
                        </a:effectLst>
                      </a:endParaRPr>
                    </a:p>
                  </a:txBody>
                  <a:tcPr/>
                </a:tc>
                <a:tc>
                  <a:txBody>
                    <a:bodyPr/>
                    <a:lstStyle/>
                    <a:p>
                      <a:pPr algn="ctr"/>
                      <a:r>
                        <a:rPr kumimoji="0" lang="en-US" sz="2400" b="0" kern="1200" dirty="0" smtClean="0">
                          <a:solidFill>
                            <a:schemeClr val="dk1"/>
                          </a:solidFill>
                          <a:effectLst>
                            <a:outerShdw blurRad="38100" dist="38100" dir="2700000" algn="tl">
                              <a:srgbClr val="000000">
                                <a:alpha val="43137"/>
                              </a:srgbClr>
                            </a:outerShdw>
                          </a:effectLst>
                          <a:latin typeface="+mn-lt"/>
                          <a:ea typeface="+mn-ea"/>
                          <a:cs typeface="+mn-cs"/>
                        </a:rPr>
                        <a:t>-</a:t>
                      </a:r>
                      <a:endParaRPr lang="en-US" sz="2400" b="0" dirty="0">
                        <a:effectLst>
                          <a:outerShdw blurRad="38100" dist="38100" dir="2700000" algn="tl">
                            <a:srgbClr val="000000">
                              <a:alpha val="43137"/>
                            </a:srgbClr>
                          </a:outerShdw>
                        </a:effectLst>
                      </a:endParaRPr>
                    </a:p>
                  </a:txBody>
                  <a:tcPr/>
                </a:tc>
              </a:tr>
              <a:tr h="631371">
                <a:tc>
                  <a:txBody>
                    <a:bodyPr/>
                    <a:lstStyle/>
                    <a:p>
                      <a:pPr marL="0" marR="0" algn="ctr">
                        <a:lnSpc>
                          <a:spcPct val="115000"/>
                        </a:lnSpc>
                        <a:spcBef>
                          <a:spcPts val="0"/>
                        </a:spcBef>
                        <a:spcAft>
                          <a:spcPts val="0"/>
                        </a:spcAft>
                      </a:pPr>
                      <a:r>
                        <a:rPr lang="en-US" sz="2400" b="0">
                          <a:effectLst>
                            <a:outerShdw blurRad="38100" dist="38100" dir="2700000" algn="tl">
                              <a:srgbClr val="000000">
                                <a:alpha val="43137"/>
                              </a:srgbClr>
                            </a:outerShdw>
                          </a:effectLst>
                          <a:latin typeface="Times New Roman"/>
                          <a:ea typeface="Times New Roman"/>
                          <a:cs typeface="Times New Roman"/>
                        </a:rPr>
                        <a:t>1929-30</a:t>
                      </a:r>
                    </a:p>
                  </a:txBody>
                  <a:tcPr marL="68580" marR="68580" marT="0" marB="0"/>
                </a:tc>
                <a:tc>
                  <a:txBody>
                    <a:bodyPr/>
                    <a:lstStyle/>
                    <a:p>
                      <a:pPr marL="0" marR="0" algn="ctr">
                        <a:lnSpc>
                          <a:spcPct val="115000"/>
                        </a:lnSpc>
                        <a:spcBef>
                          <a:spcPts val="0"/>
                        </a:spcBef>
                        <a:spcAft>
                          <a:spcPts val="0"/>
                        </a:spcAft>
                      </a:pPr>
                      <a:r>
                        <a:rPr lang="en-US" sz="2400" b="0" dirty="0">
                          <a:effectLst>
                            <a:outerShdw blurRad="38100" dist="38100" dir="2700000" algn="tl">
                              <a:srgbClr val="000000">
                                <a:alpha val="43137"/>
                              </a:srgbClr>
                            </a:outerShdw>
                          </a:effectLst>
                          <a:latin typeface="Times New Roman"/>
                          <a:ea typeface="Times New Roman"/>
                          <a:cs typeface="Times New Roman"/>
                        </a:rPr>
                        <a:t>18,78,321</a:t>
                      </a:r>
                    </a:p>
                  </a:txBody>
                  <a:tcPr marL="68580" marR="68580" marT="0" marB="0"/>
                </a:tc>
                <a:tc>
                  <a:txBody>
                    <a:bodyPr/>
                    <a:lstStyle/>
                    <a:p>
                      <a:pPr marL="0" marR="0" algn="ctr">
                        <a:lnSpc>
                          <a:spcPct val="115000"/>
                        </a:lnSpc>
                        <a:spcBef>
                          <a:spcPts val="0"/>
                        </a:spcBef>
                        <a:spcAft>
                          <a:spcPts val="0"/>
                        </a:spcAft>
                      </a:pPr>
                      <a:r>
                        <a:rPr lang="en-US" sz="2400" b="0">
                          <a:effectLst>
                            <a:outerShdw blurRad="38100" dist="38100" dir="2700000" algn="tl">
                              <a:srgbClr val="000000">
                                <a:alpha val="43137"/>
                              </a:srgbClr>
                            </a:outerShdw>
                          </a:effectLst>
                          <a:latin typeface="Times New Roman"/>
                          <a:ea typeface="Times New Roman"/>
                          <a:cs typeface="Times New Roman"/>
                        </a:rPr>
                        <a:t>-</a:t>
                      </a:r>
                    </a:p>
                  </a:txBody>
                  <a:tcPr marL="68580" marR="68580" marT="0" marB="0"/>
                </a:tc>
                <a:tc>
                  <a:txBody>
                    <a:bodyPr/>
                    <a:lstStyle/>
                    <a:p>
                      <a:pPr marL="0" marR="0" algn="ctr">
                        <a:lnSpc>
                          <a:spcPct val="115000"/>
                        </a:lnSpc>
                        <a:spcBef>
                          <a:spcPts val="0"/>
                        </a:spcBef>
                        <a:spcAft>
                          <a:spcPts val="0"/>
                        </a:spcAft>
                      </a:pPr>
                      <a:r>
                        <a:rPr lang="en-US" sz="2400" b="0">
                          <a:effectLst>
                            <a:outerShdw blurRad="38100" dist="38100" dir="2700000" algn="tl">
                              <a:srgbClr val="000000">
                                <a:alpha val="43137"/>
                              </a:srgbClr>
                            </a:outerShdw>
                          </a:effectLst>
                          <a:latin typeface="Times New Roman"/>
                          <a:ea typeface="Times New Roman"/>
                          <a:cs typeface="Times New Roman"/>
                        </a:rPr>
                        <a:t>68,100</a:t>
                      </a:r>
                    </a:p>
                  </a:txBody>
                  <a:tcPr marL="68580" marR="68580" marT="0" marB="0"/>
                </a:tc>
              </a:tr>
              <a:tr h="631371">
                <a:tc>
                  <a:txBody>
                    <a:bodyPr/>
                    <a:lstStyle/>
                    <a:p>
                      <a:pPr marL="0" marR="0" algn="ctr">
                        <a:lnSpc>
                          <a:spcPct val="115000"/>
                        </a:lnSpc>
                        <a:spcBef>
                          <a:spcPts val="0"/>
                        </a:spcBef>
                        <a:spcAft>
                          <a:spcPts val="0"/>
                        </a:spcAft>
                      </a:pPr>
                      <a:r>
                        <a:rPr lang="en-US" sz="2400" b="0">
                          <a:effectLst>
                            <a:outerShdw blurRad="38100" dist="38100" dir="2700000" algn="tl">
                              <a:srgbClr val="000000">
                                <a:alpha val="43137"/>
                              </a:srgbClr>
                            </a:outerShdw>
                          </a:effectLst>
                          <a:latin typeface="Times New Roman"/>
                          <a:ea typeface="Times New Roman"/>
                          <a:cs typeface="Times New Roman"/>
                        </a:rPr>
                        <a:t>1930-31</a:t>
                      </a:r>
                    </a:p>
                  </a:txBody>
                  <a:tcPr marL="68580" marR="68580" marT="0" marB="0"/>
                </a:tc>
                <a:tc>
                  <a:txBody>
                    <a:bodyPr/>
                    <a:lstStyle/>
                    <a:p>
                      <a:pPr marL="0" marR="0" algn="ctr">
                        <a:lnSpc>
                          <a:spcPct val="115000"/>
                        </a:lnSpc>
                        <a:spcBef>
                          <a:spcPts val="0"/>
                        </a:spcBef>
                        <a:spcAft>
                          <a:spcPts val="0"/>
                        </a:spcAft>
                      </a:pPr>
                      <a:r>
                        <a:rPr lang="en-US" sz="2400" b="0" dirty="0">
                          <a:effectLst>
                            <a:outerShdw blurRad="38100" dist="38100" dir="2700000" algn="tl">
                              <a:srgbClr val="000000">
                                <a:alpha val="43137"/>
                              </a:srgbClr>
                            </a:outerShdw>
                          </a:effectLst>
                          <a:latin typeface="Times New Roman"/>
                          <a:ea typeface="Times New Roman"/>
                          <a:cs typeface="Times New Roman"/>
                        </a:rPr>
                        <a:t>13,92,709</a:t>
                      </a:r>
                    </a:p>
                  </a:txBody>
                  <a:tcPr marL="68580" marR="68580" marT="0" marB="0"/>
                </a:tc>
                <a:tc>
                  <a:txBody>
                    <a:bodyPr/>
                    <a:lstStyle/>
                    <a:p>
                      <a:pPr marL="0" marR="0" algn="ctr">
                        <a:lnSpc>
                          <a:spcPct val="115000"/>
                        </a:lnSpc>
                        <a:spcBef>
                          <a:spcPts val="0"/>
                        </a:spcBef>
                        <a:spcAft>
                          <a:spcPts val="0"/>
                        </a:spcAft>
                      </a:pPr>
                      <a:r>
                        <a:rPr lang="en-US" sz="2400" b="0" dirty="0">
                          <a:effectLst>
                            <a:outerShdw blurRad="38100" dist="38100" dir="2700000" algn="tl">
                              <a:srgbClr val="000000">
                                <a:alpha val="43137"/>
                              </a:srgbClr>
                            </a:outerShdw>
                          </a:effectLst>
                          <a:latin typeface="Times New Roman"/>
                          <a:ea typeface="Times New Roman"/>
                          <a:cs typeface="Times New Roman"/>
                        </a:rPr>
                        <a:t>-</a:t>
                      </a:r>
                    </a:p>
                  </a:txBody>
                  <a:tcPr marL="68580" marR="68580" marT="0" marB="0"/>
                </a:tc>
                <a:tc>
                  <a:txBody>
                    <a:bodyPr/>
                    <a:lstStyle/>
                    <a:p>
                      <a:pPr marL="0" marR="0" algn="ctr">
                        <a:lnSpc>
                          <a:spcPct val="115000"/>
                        </a:lnSpc>
                        <a:spcBef>
                          <a:spcPts val="0"/>
                        </a:spcBef>
                        <a:spcAft>
                          <a:spcPts val="0"/>
                        </a:spcAft>
                      </a:pPr>
                      <a:r>
                        <a:rPr lang="en-US" sz="2400" b="0">
                          <a:effectLst>
                            <a:outerShdw blurRad="38100" dist="38100" dir="2700000" algn="tl">
                              <a:srgbClr val="000000">
                                <a:alpha val="43137"/>
                              </a:srgbClr>
                            </a:outerShdw>
                          </a:effectLst>
                          <a:latin typeface="Times New Roman"/>
                          <a:ea typeface="Times New Roman"/>
                          <a:cs typeface="Times New Roman"/>
                        </a:rPr>
                        <a:t>4,85,612</a:t>
                      </a:r>
                    </a:p>
                  </a:txBody>
                  <a:tcPr marL="68580" marR="68580" marT="0" marB="0"/>
                </a:tc>
              </a:tr>
              <a:tr h="631371">
                <a:tc>
                  <a:txBody>
                    <a:bodyPr/>
                    <a:lstStyle/>
                    <a:p>
                      <a:pPr marL="0" marR="0" algn="ctr">
                        <a:lnSpc>
                          <a:spcPct val="115000"/>
                        </a:lnSpc>
                        <a:spcBef>
                          <a:spcPts val="0"/>
                        </a:spcBef>
                        <a:spcAft>
                          <a:spcPts val="0"/>
                        </a:spcAft>
                      </a:pPr>
                      <a:r>
                        <a:rPr lang="en-US" sz="2400" b="0" dirty="0">
                          <a:effectLst>
                            <a:outerShdw blurRad="38100" dist="38100" dir="2700000" algn="tl">
                              <a:srgbClr val="000000">
                                <a:alpha val="43137"/>
                              </a:srgbClr>
                            </a:outerShdw>
                          </a:effectLst>
                          <a:latin typeface="Times New Roman"/>
                          <a:ea typeface="Times New Roman"/>
                          <a:cs typeface="Times New Roman"/>
                        </a:rPr>
                        <a:t>1931-32</a:t>
                      </a:r>
                    </a:p>
                  </a:txBody>
                  <a:tcPr marL="68580" marR="68580" marT="0" marB="0"/>
                </a:tc>
                <a:tc>
                  <a:txBody>
                    <a:bodyPr/>
                    <a:lstStyle/>
                    <a:p>
                      <a:pPr marL="0" marR="0" algn="ctr">
                        <a:lnSpc>
                          <a:spcPct val="115000"/>
                        </a:lnSpc>
                        <a:spcBef>
                          <a:spcPts val="0"/>
                        </a:spcBef>
                        <a:spcAft>
                          <a:spcPts val="0"/>
                        </a:spcAft>
                      </a:pPr>
                      <a:r>
                        <a:rPr lang="en-US" sz="2400" b="0">
                          <a:effectLst>
                            <a:outerShdw blurRad="38100" dist="38100" dir="2700000" algn="tl">
                              <a:srgbClr val="000000">
                                <a:alpha val="43137"/>
                              </a:srgbClr>
                            </a:outerShdw>
                          </a:effectLst>
                          <a:latin typeface="Times New Roman"/>
                          <a:ea typeface="Times New Roman"/>
                          <a:cs typeface="Times New Roman"/>
                        </a:rPr>
                        <a:t>12,37,252</a:t>
                      </a:r>
                    </a:p>
                  </a:txBody>
                  <a:tcPr marL="68580" marR="68580" marT="0" marB="0"/>
                </a:tc>
                <a:tc>
                  <a:txBody>
                    <a:bodyPr/>
                    <a:lstStyle/>
                    <a:p>
                      <a:pPr marL="0" marR="0" algn="ctr">
                        <a:lnSpc>
                          <a:spcPct val="115000"/>
                        </a:lnSpc>
                        <a:spcBef>
                          <a:spcPts val="0"/>
                        </a:spcBef>
                        <a:spcAft>
                          <a:spcPts val="0"/>
                        </a:spcAft>
                      </a:pPr>
                      <a:r>
                        <a:rPr lang="en-US" sz="2400" b="0" dirty="0">
                          <a:effectLst>
                            <a:outerShdw blurRad="38100" dist="38100" dir="2700000" algn="tl">
                              <a:srgbClr val="000000">
                                <a:alpha val="43137"/>
                              </a:srgbClr>
                            </a:outerShdw>
                          </a:effectLst>
                          <a:latin typeface="Times New Roman"/>
                          <a:ea typeface="Times New Roman"/>
                          <a:cs typeface="Times New Roman"/>
                        </a:rPr>
                        <a:t>-</a:t>
                      </a:r>
                    </a:p>
                  </a:txBody>
                  <a:tcPr marL="68580" marR="68580" marT="0" marB="0"/>
                </a:tc>
                <a:tc>
                  <a:txBody>
                    <a:bodyPr/>
                    <a:lstStyle/>
                    <a:p>
                      <a:pPr marL="0" marR="0" algn="ctr">
                        <a:lnSpc>
                          <a:spcPct val="115000"/>
                        </a:lnSpc>
                        <a:spcBef>
                          <a:spcPts val="0"/>
                        </a:spcBef>
                        <a:spcAft>
                          <a:spcPts val="0"/>
                        </a:spcAft>
                      </a:pPr>
                      <a:r>
                        <a:rPr lang="en-US" sz="2400" b="0" dirty="0">
                          <a:effectLst>
                            <a:outerShdw blurRad="38100" dist="38100" dir="2700000" algn="tl">
                              <a:srgbClr val="000000">
                                <a:alpha val="43137"/>
                              </a:srgbClr>
                            </a:outerShdw>
                          </a:effectLst>
                          <a:latin typeface="Times New Roman"/>
                          <a:ea typeface="Times New Roman"/>
                          <a:cs typeface="Times New Roman"/>
                        </a:rPr>
                        <a:t>1,55,457</a:t>
                      </a:r>
                    </a:p>
                  </a:txBody>
                  <a:tcPr marL="68580" marR="68580" marT="0" marB="0"/>
                </a:tc>
              </a:tr>
              <a:tr h="631371">
                <a:tc>
                  <a:txBody>
                    <a:bodyPr/>
                    <a:lstStyle/>
                    <a:p>
                      <a:pPr marL="0" marR="0" algn="ctr">
                        <a:lnSpc>
                          <a:spcPct val="115000"/>
                        </a:lnSpc>
                        <a:spcBef>
                          <a:spcPts val="0"/>
                        </a:spcBef>
                        <a:spcAft>
                          <a:spcPts val="0"/>
                        </a:spcAft>
                      </a:pPr>
                      <a:r>
                        <a:rPr lang="en-US" sz="2400" b="0">
                          <a:effectLst>
                            <a:outerShdw blurRad="38100" dist="38100" dir="2700000" algn="tl">
                              <a:srgbClr val="000000">
                                <a:alpha val="43137"/>
                              </a:srgbClr>
                            </a:outerShdw>
                          </a:effectLst>
                          <a:latin typeface="Times New Roman"/>
                          <a:ea typeface="Times New Roman"/>
                          <a:cs typeface="Times New Roman"/>
                        </a:rPr>
                        <a:t>1932-33</a:t>
                      </a:r>
                    </a:p>
                  </a:txBody>
                  <a:tcPr marL="68580" marR="68580" marT="0" marB="0"/>
                </a:tc>
                <a:tc>
                  <a:txBody>
                    <a:bodyPr/>
                    <a:lstStyle/>
                    <a:p>
                      <a:pPr marL="0" marR="0" algn="ctr">
                        <a:lnSpc>
                          <a:spcPct val="115000"/>
                        </a:lnSpc>
                        <a:spcBef>
                          <a:spcPts val="0"/>
                        </a:spcBef>
                        <a:spcAft>
                          <a:spcPts val="0"/>
                        </a:spcAft>
                      </a:pPr>
                      <a:r>
                        <a:rPr lang="en-US" sz="2400" b="0">
                          <a:effectLst>
                            <a:outerShdw blurRad="38100" dist="38100" dir="2700000" algn="tl">
                              <a:srgbClr val="000000">
                                <a:alpha val="43137"/>
                              </a:srgbClr>
                            </a:outerShdw>
                          </a:effectLst>
                          <a:latin typeface="Times New Roman"/>
                          <a:ea typeface="Times New Roman"/>
                          <a:cs typeface="Times New Roman"/>
                        </a:rPr>
                        <a:t>13,49,108</a:t>
                      </a:r>
                    </a:p>
                  </a:txBody>
                  <a:tcPr marL="68580" marR="68580" marT="0" marB="0"/>
                </a:tc>
                <a:tc>
                  <a:txBody>
                    <a:bodyPr/>
                    <a:lstStyle/>
                    <a:p>
                      <a:pPr marL="0" marR="0" algn="ctr">
                        <a:lnSpc>
                          <a:spcPct val="115000"/>
                        </a:lnSpc>
                        <a:spcBef>
                          <a:spcPts val="0"/>
                        </a:spcBef>
                        <a:spcAft>
                          <a:spcPts val="0"/>
                        </a:spcAft>
                      </a:pPr>
                      <a:r>
                        <a:rPr lang="en-US" sz="2400" b="0" dirty="0">
                          <a:effectLst>
                            <a:outerShdw blurRad="38100" dist="38100" dir="2700000" algn="tl">
                              <a:srgbClr val="000000">
                                <a:alpha val="43137"/>
                              </a:srgbClr>
                            </a:outerShdw>
                          </a:effectLst>
                          <a:latin typeface="Times New Roman"/>
                          <a:ea typeface="Times New Roman"/>
                          <a:cs typeface="Times New Roman"/>
                        </a:rPr>
                        <a:t>1,11,856</a:t>
                      </a:r>
                    </a:p>
                  </a:txBody>
                  <a:tcPr marL="68580" marR="68580" marT="0" marB="0"/>
                </a:tc>
                <a:tc>
                  <a:txBody>
                    <a:bodyPr/>
                    <a:lstStyle/>
                    <a:p>
                      <a:pPr marL="0" marR="0" algn="ctr">
                        <a:lnSpc>
                          <a:spcPct val="115000"/>
                        </a:lnSpc>
                        <a:spcBef>
                          <a:spcPts val="0"/>
                        </a:spcBef>
                        <a:spcAft>
                          <a:spcPts val="0"/>
                        </a:spcAft>
                      </a:pPr>
                      <a:r>
                        <a:rPr lang="en-US" sz="2400" b="0">
                          <a:effectLst>
                            <a:outerShdw blurRad="38100" dist="38100" dir="2700000" algn="tl">
                              <a:srgbClr val="000000">
                                <a:alpha val="43137"/>
                              </a:srgbClr>
                            </a:outerShdw>
                          </a:effectLst>
                          <a:latin typeface="Times New Roman"/>
                          <a:ea typeface="Times New Roman"/>
                          <a:cs typeface="Times New Roman"/>
                        </a:rPr>
                        <a:t>-</a:t>
                      </a:r>
                    </a:p>
                  </a:txBody>
                  <a:tcPr marL="68580" marR="68580" marT="0" marB="0"/>
                </a:tc>
              </a:tr>
              <a:tr h="631371">
                <a:tc>
                  <a:txBody>
                    <a:bodyPr/>
                    <a:lstStyle/>
                    <a:p>
                      <a:pPr marL="0" marR="0" algn="ctr">
                        <a:lnSpc>
                          <a:spcPct val="115000"/>
                        </a:lnSpc>
                        <a:spcBef>
                          <a:spcPts val="0"/>
                        </a:spcBef>
                        <a:spcAft>
                          <a:spcPts val="0"/>
                        </a:spcAft>
                      </a:pPr>
                      <a:r>
                        <a:rPr lang="en-US" sz="2400" b="0">
                          <a:effectLst>
                            <a:outerShdw blurRad="38100" dist="38100" dir="2700000" algn="tl">
                              <a:srgbClr val="000000">
                                <a:alpha val="43137"/>
                              </a:srgbClr>
                            </a:outerShdw>
                          </a:effectLst>
                          <a:latin typeface="Times New Roman"/>
                          <a:ea typeface="Times New Roman"/>
                          <a:cs typeface="Times New Roman"/>
                        </a:rPr>
                        <a:t>1933-34</a:t>
                      </a:r>
                    </a:p>
                  </a:txBody>
                  <a:tcPr marL="68580" marR="68580" marT="0" marB="0"/>
                </a:tc>
                <a:tc>
                  <a:txBody>
                    <a:bodyPr/>
                    <a:lstStyle/>
                    <a:p>
                      <a:pPr marL="0" marR="0" algn="ctr">
                        <a:lnSpc>
                          <a:spcPct val="115000"/>
                        </a:lnSpc>
                        <a:spcBef>
                          <a:spcPts val="0"/>
                        </a:spcBef>
                        <a:spcAft>
                          <a:spcPts val="0"/>
                        </a:spcAft>
                      </a:pPr>
                      <a:r>
                        <a:rPr lang="en-US" sz="2400" b="0">
                          <a:effectLst>
                            <a:outerShdw blurRad="38100" dist="38100" dir="2700000" algn="tl">
                              <a:srgbClr val="000000">
                                <a:alpha val="43137"/>
                              </a:srgbClr>
                            </a:outerShdw>
                          </a:effectLst>
                          <a:latin typeface="Times New Roman"/>
                          <a:ea typeface="Times New Roman"/>
                          <a:cs typeface="Times New Roman"/>
                        </a:rPr>
                        <a:t>13,39,810</a:t>
                      </a:r>
                    </a:p>
                  </a:txBody>
                  <a:tcPr marL="68580" marR="68580" marT="0" marB="0"/>
                </a:tc>
                <a:tc>
                  <a:txBody>
                    <a:bodyPr/>
                    <a:lstStyle/>
                    <a:p>
                      <a:pPr marL="0" marR="0" algn="ctr">
                        <a:lnSpc>
                          <a:spcPct val="115000"/>
                        </a:lnSpc>
                        <a:spcBef>
                          <a:spcPts val="0"/>
                        </a:spcBef>
                        <a:spcAft>
                          <a:spcPts val="0"/>
                        </a:spcAft>
                      </a:pPr>
                      <a:r>
                        <a:rPr lang="en-US" sz="2400" b="0" dirty="0">
                          <a:effectLst>
                            <a:outerShdw blurRad="38100" dist="38100" dir="2700000" algn="tl">
                              <a:srgbClr val="000000">
                                <a:alpha val="43137"/>
                              </a:srgbClr>
                            </a:outerShdw>
                          </a:effectLst>
                          <a:latin typeface="Times New Roman"/>
                          <a:ea typeface="Times New Roman"/>
                          <a:cs typeface="Times New Roman"/>
                        </a:rPr>
                        <a:t>-</a:t>
                      </a:r>
                    </a:p>
                  </a:txBody>
                  <a:tcPr marL="68580" marR="68580" marT="0" marB="0"/>
                </a:tc>
                <a:tc>
                  <a:txBody>
                    <a:bodyPr/>
                    <a:lstStyle/>
                    <a:p>
                      <a:pPr marL="0" marR="0" algn="ctr">
                        <a:lnSpc>
                          <a:spcPct val="115000"/>
                        </a:lnSpc>
                        <a:spcBef>
                          <a:spcPts val="0"/>
                        </a:spcBef>
                        <a:spcAft>
                          <a:spcPts val="0"/>
                        </a:spcAft>
                      </a:pPr>
                      <a:r>
                        <a:rPr lang="en-US" sz="2400" b="0" dirty="0">
                          <a:effectLst>
                            <a:outerShdw blurRad="38100" dist="38100" dir="2700000" algn="tl">
                              <a:srgbClr val="000000">
                                <a:alpha val="43137"/>
                              </a:srgbClr>
                            </a:outerShdw>
                          </a:effectLst>
                          <a:latin typeface="Times New Roman"/>
                          <a:ea typeface="Times New Roman"/>
                          <a:cs typeface="Times New Roman"/>
                        </a:rPr>
                        <a:t>9,298</a:t>
                      </a:r>
                    </a:p>
                  </a:txBody>
                  <a:tcPr marL="68580" marR="68580" marT="0" marB="0"/>
                </a:tc>
              </a:tr>
            </a:tbl>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000" r="-1000"/>
          </a:stretch>
        </a:blipFill>
        <a:effectLst/>
      </p:bgPr>
    </p:bg>
    <p:spTree>
      <p:nvGrpSpPr>
        <p:cNvPr id="1" name=""/>
        <p:cNvGrpSpPr/>
        <p:nvPr/>
      </p:nvGrpSpPr>
      <p:grpSpPr>
        <a:xfrm>
          <a:off x="0" y="0"/>
          <a:ext cx="0" cy="0"/>
          <a:chOff x="0" y="0"/>
          <a:chExt cx="0" cy="0"/>
        </a:xfrm>
      </p:grpSpPr>
      <p:graphicFrame>
        <p:nvGraphicFramePr>
          <p:cNvPr id="3" name="Chart 2"/>
          <p:cNvGraphicFramePr/>
          <p:nvPr/>
        </p:nvGraphicFramePr>
        <p:xfrm>
          <a:off x="1524000" y="1397000"/>
          <a:ext cx="6096000" cy="40640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p:wheel/>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000" r="-1000"/>
          </a:stretch>
        </a:blipFill>
        <a:effectLst/>
      </p:bgPr>
    </p:bg>
    <p:spTree>
      <p:nvGrpSpPr>
        <p:cNvPr id="1" name=""/>
        <p:cNvGrpSpPr/>
        <p:nvPr/>
      </p:nvGrpSpPr>
      <p:grpSpPr>
        <a:xfrm>
          <a:off x="0" y="0"/>
          <a:ext cx="0" cy="0"/>
          <a:chOff x="0" y="0"/>
          <a:chExt cx="0" cy="0"/>
        </a:xfrm>
      </p:grpSpPr>
      <p:sp>
        <p:nvSpPr>
          <p:cNvPr id="3" name="TextBox 2"/>
          <p:cNvSpPr txBox="1"/>
          <p:nvPr/>
        </p:nvSpPr>
        <p:spPr>
          <a:xfrm>
            <a:off x="381000" y="304800"/>
            <a:ext cx="8077200" cy="461665"/>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lang="en-US" sz="2400" dirty="0" smtClean="0"/>
              <a:t>Majors taken by the state to combat the new situation</a:t>
            </a:r>
            <a:endParaRPr lang="en-US" sz="2400" dirty="0"/>
          </a:p>
        </p:txBody>
      </p:sp>
      <p:sp>
        <p:nvSpPr>
          <p:cNvPr id="4" name="TextBox 3"/>
          <p:cNvSpPr txBox="1"/>
          <p:nvPr/>
        </p:nvSpPr>
        <p:spPr>
          <a:xfrm>
            <a:off x="228600" y="1447800"/>
            <a:ext cx="7924800" cy="3877985"/>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r>
              <a:rPr lang="en-US" sz="3200" b="1" dirty="0" smtClean="0"/>
              <a:t>&gt;Re-introduction of </a:t>
            </a:r>
            <a:r>
              <a:rPr lang="en-US" sz="3200" b="1" dirty="0" err="1" smtClean="0"/>
              <a:t>Jangalabadi</a:t>
            </a:r>
            <a:r>
              <a:rPr lang="en-US" sz="3200" b="1" dirty="0" smtClean="0"/>
              <a:t> </a:t>
            </a:r>
            <a:r>
              <a:rPr lang="en-US" sz="3200" b="1" dirty="0" err="1" smtClean="0"/>
              <a:t>bandyobasta</a:t>
            </a:r>
            <a:endParaRPr lang="en-US" sz="3200" b="1" dirty="0" smtClean="0"/>
          </a:p>
          <a:p>
            <a:r>
              <a:rPr lang="en-US" sz="3200" b="1" dirty="0" smtClean="0"/>
              <a:t>&gt;Encouragement of Non-Tribe migration </a:t>
            </a:r>
          </a:p>
          <a:p>
            <a:r>
              <a:rPr lang="en-US" sz="3200" b="1" dirty="0" smtClean="0"/>
              <a:t>&gt;Re-Habilitation projects</a:t>
            </a:r>
          </a:p>
          <a:p>
            <a:r>
              <a:rPr lang="en-US" sz="3200" b="1" dirty="0" smtClean="0"/>
              <a:t>&gt;Loan and reward  </a:t>
            </a:r>
          </a:p>
          <a:p>
            <a:r>
              <a:rPr lang="en-US" b="1" dirty="0" smtClean="0"/>
              <a:t> </a:t>
            </a:r>
          </a:p>
          <a:p>
            <a:endParaRPr lang="en-US" dirty="0" smtClean="0"/>
          </a:p>
          <a:p>
            <a:endParaRPr lang="en-US" dirty="0"/>
          </a:p>
        </p:txBody>
      </p:sp>
    </p:spTree>
  </p:cSld>
  <p:clrMapOvr>
    <a:masterClrMapping/>
  </p:clrMapOvr>
  <p:transition>
    <p:wipe dir="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000" r="-1000"/>
          </a:stretch>
        </a:blipFill>
        <a:effectLst/>
      </p:bgPr>
    </p:bg>
    <p:spTree>
      <p:nvGrpSpPr>
        <p:cNvPr id="1" name=""/>
        <p:cNvGrpSpPr/>
        <p:nvPr/>
      </p:nvGrpSpPr>
      <p:grpSpPr>
        <a:xfrm>
          <a:off x="0" y="0"/>
          <a:ext cx="0" cy="0"/>
          <a:chOff x="0" y="0"/>
          <a:chExt cx="0" cy="0"/>
        </a:xfrm>
      </p:grpSpPr>
      <p:sp>
        <p:nvSpPr>
          <p:cNvPr id="2" name="TextBox 1"/>
          <p:cNvSpPr txBox="1"/>
          <p:nvPr/>
        </p:nvSpPr>
        <p:spPr>
          <a:xfrm>
            <a:off x="457200" y="381000"/>
            <a:ext cx="7391400" cy="369332"/>
          </a:xfrm>
          <a:prstGeom prst="rect">
            <a:avLst/>
          </a:prstGeom>
          <a:noFill/>
        </p:spPr>
        <p:txBody>
          <a:bodyPr wrap="square" rtlCol="0">
            <a:spAutoFit/>
          </a:bodyPr>
          <a:lstStyle/>
          <a:p>
            <a:endParaRPr lang="en-US" dirty="0"/>
          </a:p>
        </p:txBody>
      </p:sp>
      <p:graphicFrame>
        <p:nvGraphicFramePr>
          <p:cNvPr id="10" name="Table 9"/>
          <p:cNvGraphicFramePr>
            <a:graphicFrameLocks noGrp="1"/>
          </p:cNvGraphicFramePr>
          <p:nvPr/>
        </p:nvGraphicFramePr>
        <p:xfrm>
          <a:off x="762000" y="609600"/>
          <a:ext cx="7239000" cy="5181604"/>
        </p:xfrm>
        <a:graphic>
          <a:graphicData uri="http://schemas.openxmlformats.org/drawingml/2006/table">
            <a:tbl>
              <a:tblPr firstRow="1" bandRow="1">
                <a:tableStyleId>{125E5076-3810-47DD-B79F-674D7AD40C01}</a:tableStyleId>
              </a:tblPr>
              <a:tblGrid>
                <a:gridCol w="1809750"/>
                <a:gridCol w="1847850"/>
                <a:gridCol w="1771650"/>
                <a:gridCol w="1809750"/>
              </a:tblGrid>
              <a:tr h="1220796">
                <a:tc>
                  <a:txBody>
                    <a:bodyPr/>
                    <a:lstStyle/>
                    <a:p>
                      <a:pPr algn="ctr"/>
                      <a:r>
                        <a:rPr kumimoji="0" lang="en-US" sz="2400" kern="1200" dirty="0" smtClean="0">
                          <a:effectLst>
                            <a:outerShdw blurRad="38100" dist="38100" dir="2700000" algn="tl">
                              <a:srgbClr val="000000">
                                <a:alpha val="43137"/>
                              </a:srgbClr>
                            </a:outerShdw>
                          </a:effectLst>
                        </a:rPr>
                        <a:t>Year</a:t>
                      </a:r>
                      <a:endParaRPr lang="en-US" sz="2400" b="1" dirty="0">
                        <a:effectLst>
                          <a:outerShdw blurRad="38100" dist="38100" dir="2700000" algn="tl">
                            <a:srgbClr val="000000">
                              <a:alpha val="43137"/>
                            </a:srgbClr>
                          </a:outerShdw>
                        </a:effectLst>
                      </a:endParaRPr>
                    </a:p>
                  </a:txBody>
                  <a:tcPr/>
                </a:tc>
                <a:tc>
                  <a:txBody>
                    <a:bodyPr/>
                    <a:lstStyle/>
                    <a:p>
                      <a:pPr algn="ctr"/>
                      <a:r>
                        <a:rPr kumimoji="0" lang="en-US" sz="2400" kern="1200" dirty="0" smtClean="0">
                          <a:effectLst>
                            <a:outerShdw blurRad="38100" dist="38100" dir="2700000" algn="tl">
                              <a:srgbClr val="000000">
                                <a:alpha val="43137"/>
                              </a:srgbClr>
                            </a:outerShdw>
                          </a:effectLst>
                        </a:rPr>
                        <a:t>Amount of Revenue (In Rs.)</a:t>
                      </a:r>
                      <a:endParaRPr lang="en-US" sz="2400" b="1" dirty="0">
                        <a:effectLst>
                          <a:outerShdw blurRad="38100" dist="38100" dir="2700000" algn="tl">
                            <a:srgbClr val="000000">
                              <a:alpha val="43137"/>
                            </a:srgbClr>
                          </a:outerShdw>
                        </a:effectLst>
                      </a:endParaRPr>
                    </a:p>
                  </a:txBody>
                  <a:tcPr/>
                </a:tc>
                <a:tc>
                  <a:txBody>
                    <a:bodyPr/>
                    <a:lstStyle/>
                    <a:p>
                      <a:pPr algn="ctr"/>
                      <a:r>
                        <a:rPr kumimoji="0" lang="en-US" sz="2400" kern="1200" dirty="0" smtClean="0">
                          <a:effectLst>
                            <a:outerShdw blurRad="38100" dist="38100" dir="2700000" algn="tl">
                              <a:srgbClr val="000000">
                                <a:alpha val="43137"/>
                              </a:srgbClr>
                            </a:outerShdw>
                          </a:effectLst>
                        </a:rPr>
                        <a:t>Increase</a:t>
                      </a:r>
                      <a:endParaRPr lang="en-US" sz="2400" b="1" dirty="0">
                        <a:effectLst>
                          <a:outerShdw blurRad="38100" dist="38100" dir="2700000" algn="tl">
                            <a:srgbClr val="000000">
                              <a:alpha val="43137"/>
                            </a:srgbClr>
                          </a:outerShdw>
                        </a:effectLst>
                      </a:endParaRPr>
                    </a:p>
                  </a:txBody>
                  <a:tcPr/>
                </a:tc>
                <a:tc>
                  <a:txBody>
                    <a:bodyPr/>
                    <a:lstStyle/>
                    <a:p>
                      <a:pPr algn="ctr"/>
                      <a:r>
                        <a:rPr kumimoji="0" lang="en-US" sz="2400" kern="1200" dirty="0" smtClean="0">
                          <a:effectLst>
                            <a:outerShdw blurRad="38100" dist="38100" dir="2700000" algn="tl">
                              <a:srgbClr val="000000">
                                <a:alpha val="43137"/>
                              </a:srgbClr>
                            </a:outerShdw>
                          </a:effectLst>
                        </a:rPr>
                        <a:t>Decrease</a:t>
                      </a:r>
                      <a:endParaRPr lang="en-US" sz="2400" b="1" dirty="0">
                        <a:effectLst>
                          <a:outerShdw blurRad="38100" dist="38100" dir="2700000" algn="tl">
                            <a:srgbClr val="000000">
                              <a:alpha val="43137"/>
                            </a:srgbClr>
                          </a:outerShdw>
                        </a:effectLst>
                      </a:endParaRPr>
                    </a:p>
                  </a:txBody>
                  <a:tcPr/>
                </a:tc>
              </a:tr>
              <a:tr h="495101">
                <a:tc>
                  <a:txBody>
                    <a:bodyPr/>
                    <a:lstStyle/>
                    <a:p>
                      <a:pPr algn="ctr"/>
                      <a:r>
                        <a:rPr kumimoji="0" lang="en-US" sz="2400" kern="1200" dirty="0" smtClean="0">
                          <a:effectLst>
                            <a:outerShdw blurRad="38100" dist="38100" dir="2700000" algn="tl">
                              <a:srgbClr val="000000">
                                <a:alpha val="43137"/>
                              </a:srgbClr>
                            </a:outerShdw>
                          </a:effectLst>
                        </a:rPr>
                        <a:t>1932-33</a:t>
                      </a:r>
                      <a:endParaRPr lang="en-US" sz="2400" b="1" dirty="0">
                        <a:effectLst>
                          <a:outerShdw blurRad="38100" dist="38100" dir="2700000" algn="tl">
                            <a:srgbClr val="000000">
                              <a:alpha val="43137"/>
                            </a:srgbClr>
                          </a:outerShdw>
                        </a:effectLst>
                      </a:endParaRPr>
                    </a:p>
                  </a:txBody>
                  <a:tcPr/>
                </a:tc>
                <a:tc>
                  <a:txBody>
                    <a:bodyPr/>
                    <a:lstStyle/>
                    <a:p>
                      <a:pPr algn="ctr"/>
                      <a:r>
                        <a:rPr kumimoji="0" lang="en-US" sz="2400" kern="1200" dirty="0" smtClean="0">
                          <a:effectLst>
                            <a:outerShdw blurRad="38100" dist="38100" dir="2700000" algn="tl">
                              <a:srgbClr val="000000">
                                <a:alpha val="43137"/>
                              </a:srgbClr>
                            </a:outerShdw>
                          </a:effectLst>
                        </a:rPr>
                        <a:t>13,49,108</a:t>
                      </a:r>
                      <a:endParaRPr lang="en-US" sz="2400" b="1" dirty="0">
                        <a:effectLst>
                          <a:outerShdw blurRad="38100" dist="38100" dir="2700000" algn="tl">
                            <a:srgbClr val="000000">
                              <a:alpha val="43137"/>
                            </a:srgbClr>
                          </a:outerShdw>
                        </a:effectLst>
                      </a:endParaRPr>
                    </a:p>
                  </a:txBody>
                  <a:tcPr/>
                </a:tc>
                <a:tc>
                  <a:txBody>
                    <a:bodyPr/>
                    <a:lstStyle/>
                    <a:p>
                      <a:pPr algn="ctr"/>
                      <a:r>
                        <a:rPr kumimoji="0" lang="en-US" sz="2400" kern="1200" dirty="0" smtClean="0">
                          <a:effectLst>
                            <a:outerShdw blurRad="38100" dist="38100" dir="2700000" algn="tl">
                              <a:srgbClr val="000000">
                                <a:alpha val="43137"/>
                              </a:srgbClr>
                            </a:outerShdw>
                          </a:effectLst>
                        </a:rPr>
                        <a:t>1,11,856</a:t>
                      </a:r>
                      <a:endParaRPr lang="en-US" sz="2400" b="1" dirty="0">
                        <a:effectLst>
                          <a:outerShdw blurRad="38100" dist="38100" dir="2700000" algn="tl">
                            <a:srgbClr val="000000">
                              <a:alpha val="43137"/>
                            </a:srgbClr>
                          </a:outerShdw>
                        </a:effectLst>
                      </a:endParaRPr>
                    </a:p>
                  </a:txBody>
                  <a:tcPr/>
                </a:tc>
                <a:tc>
                  <a:txBody>
                    <a:bodyPr/>
                    <a:lstStyle/>
                    <a:p>
                      <a:pPr algn="ctr"/>
                      <a:r>
                        <a:rPr lang="en-US" sz="2400" dirty="0" smtClean="0">
                          <a:effectLst>
                            <a:outerShdw blurRad="38100" dist="38100" dir="2700000" algn="tl">
                              <a:srgbClr val="000000">
                                <a:alpha val="43137"/>
                              </a:srgbClr>
                            </a:outerShdw>
                          </a:effectLst>
                        </a:rPr>
                        <a:t>-</a:t>
                      </a:r>
                      <a:endParaRPr lang="en-US" sz="2400" b="1" dirty="0">
                        <a:effectLst>
                          <a:outerShdw blurRad="38100" dist="38100" dir="2700000" algn="tl">
                            <a:srgbClr val="000000">
                              <a:alpha val="43137"/>
                            </a:srgbClr>
                          </a:outerShdw>
                        </a:effectLst>
                      </a:endParaRPr>
                    </a:p>
                  </a:txBody>
                  <a:tcPr/>
                </a:tc>
              </a:tr>
              <a:tr h="495101">
                <a:tc>
                  <a:txBody>
                    <a:bodyPr/>
                    <a:lstStyle/>
                    <a:p>
                      <a:pPr algn="ctr"/>
                      <a:r>
                        <a:rPr kumimoji="0" lang="en-US" sz="2400" kern="1200" dirty="0" smtClean="0">
                          <a:effectLst>
                            <a:outerShdw blurRad="38100" dist="38100" dir="2700000" algn="tl">
                              <a:srgbClr val="000000">
                                <a:alpha val="43137"/>
                              </a:srgbClr>
                            </a:outerShdw>
                          </a:effectLst>
                        </a:rPr>
                        <a:t>1933-34</a:t>
                      </a:r>
                      <a:endParaRPr lang="en-US" sz="2400" b="1" dirty="0">
                        <a:effectLst>
                          <a:outerShdw blurRad="38100" dist="38100" dir="2700000" algn="tl">
                            <a:srgbClr val="000000">
                              <a:alpha val="43137"/>
                            </a:srgbClr>
                          </a:outerShdw>
                        </a:effectLst>
                      </a:endParaRPr>
                    </a:p>
                  </a:txBody>
                  <a:tcPr/>
                </a:tc>
                <a:tc>
                  <a:txBody>
                    <a:bodyPr/>
                    <a:lstStyle/>
                    <a:p>
                      <a:pPr algn="ctr"/>
                      <a:r>
                        <a:rPr kumimoji="0" lang="en-US" sz="2400" kern="1200" dirty="0" smtClean="0">
                          <a:effectLst>
                            <a:outerShdw blurRad="38100" dist="38100" dir="2700000" algn="tl">
                              <a:srgbClr val="000000">
                                <a:alpha val="43137"/>
                              </a:srgbClr>
                            </a:outerShdw>
                          </a:effectLst>
                        </a:rPr>
                        <a:t>13,39,810</a:t>
                      </a:r>
                      <a:endParaRPr lang="en-US" sz="2400" b="1" dirty="0">
                        <a:effectLst>
                          <a:outerShdw blurRad="38100" dist="38100" dir="2700000" algn="tl">
                            <a:srgbClr val="000000">
                              <a:alpha val="43137"/>
                            </a:srgbClr>
                          </a:outerShdw>
                        </a:effectLst>
                      </a:endParaRPr>
                    </a:p>
                  </a:txBody>
                  <a:tcPr/>
                </a:tc>
                <a:tc>
                  <a:txBody>
                    <a:bodyPr/>
                    <a:lstStyle/>
                    <a:p>
                      <a:pPr algn="ctr"/>
                      <a:r>
                        <a:rPr kumimoji="0" lang="en-US" sz="2400" kern="1200" dirty="0" smtClean="0">
                          <a:effectLst>
                            <a:outerShdw blurRad="38100" dist="38100" dir="2700000" algn="tl">
                              <a:srgbClr val="000000">
                                <a:alpha val="43137"/>
                              </a:srgbClr>
                            </a:outerShdw>
                          </a:effectLst>
                        </a:rPr>
                        <a:t>        -</a:t>
                      </a:r>
                      <a:endParaRPr lang="en-US" sz="2400" b="1" dirty="0">
                        <a:effectLst>
                          <a:outerShdw blurRad="38100" dist="38100" dir="2700000" algn="tl">
                            <a:srgbClr val="000000">
                              <a:alpha val="43137"/>
                            </a:srgbClr>
                          </a:outerShdw>
                        </a:effectLst>
                      </a:endParaRPr>
                    </a:p>
                  </a:txBody>
                  <a:tcPr/>
                </a:tc>
                <a:tc>
                  <a:txBody>
                    <a:bodyPr/>
                    <a:lstStyle/>
                    <a:p>
                      <a:pPr algn="ctr"/>
                      <a:r>
                        <a:rPr kumimoji="0" lang="en-US" sz="2400" kern="1200" dirty="0" smtClean="0">
                          <a:effectLst>
                            <a:outerShdw blurRad="38100" dist="38100" dir="2700000" algn="tl">
                              <a:srgbClr val="000000">
                                <a:alpha val="43137"/>
                              </a:srgbClr>
                            </a:outerShdw>
                          </a:effectLst>
                        </a:rPr>
                        <a:t>9,298</a:t>
                      </a:r>
                      <a:endParaRPr lang="en-US" sz="2400" b="1" dirty="0">
                        <a:effectLst>
                          <a:outerShdw blurRad="38100" dist="38100" dir="2700000" algn="tl">
                            <a:srgbClr val="000000">
                              <a:alpha val="43137"/>
                            </a:srgbClr>
                          </a:outerShdw>
                        </a:effectLst>
                      </a:endParaRPr>
                    </a:p>
                  </a:txBody>
                  <a:tcPr/>
                </a:tc>
              </a:tr>
              <a:tr h="495101">
                <a:tc>
                  <a:txBody>
                    <a:bodyPr/>
                    <a:lstStyle/>
                    <a:p>
                      <a:pPr algn="ctr"/>
                      <a:r>
                        <a:rPr kumimoji="0" lang="en-US" sz="2400" kern="1200" dirty="0" smtClean="0">
                          <a:effectLst>
                            <a:outerShdw blurRad="38100" dist="38100" dir="2700000" algn="tl">
                              <a:srgbClr val="000000">
                                <a:alpha val="43137"/>
                              </a:srgbClr>
                            </a:outerShdw>
                          </a:effectLst>
                        </a:rPr>
                        <a:t>1934-35</a:t>
                      </a:r>
                      <a:endParaRPr lang="en-US" sz="2400" b="1" dirty="0">
                        <a:effectLst>
                          <a:outerShdw blurRad="38100" dist="38100" dir="2700000" algn="tl">
                            <a:srgbClr val="000000">
                              <a:alpha val="43137"/>
                            </a:srgbClr>
                          </a:outerShdw>
                        </a:effectLst>
                      </a:endParaRPr>
                    </a:p>
                  </a:txBody>
                  <a:tcPr/>
                </a:tc>
                <a:tc>
                  <a:txBody>
                    <a:bodyPr/>
                    <a:lstStyle/>
                    <a:p>
                      <a:pPr algn="ctr"/>
                      <a:r>
                        <a:rPr kumimoji="0" lang="en-US" sz="2400" kern="1200" dirty="0" smtClean="0">
                          <a:effectLst>
                            <a:outerShdw blurRad="38100" dist="38100" dir="2700000" algn="tl">
                              <a:srgbClr val="000000">
                                <a:alpha val="43137"/>
                              </a:srgbClr>
                            </a:outerShdw>
                          </a:effectLst>
                        </a:rPr>
                        <a:t>15,79,609</a:t>
                      </a:r>
                      <a:endParaRPr lang="en-US" sz="2400" b="1" dirty="0">
                        <a:effectLst>
                          <a:outerShdw blurRad="38100" dist="38100" dir="2700000" algn="tl">
                            <a:srgbClr val="000000">
                              <a:alpha val="43137"/>
                            </a:srgbClr>
                          </a:outerShdw>
                        </a:effectLst>
                      </a:endParaRPr>
                    </a:p>
                  </a:txBody>
                  <a:tcPr/>
                </a:tc>
                <a:tc>
                  <a:txBody>
                    <a:bodyPr/>
                    <a:lstStyle/>
                    <a:p>
                      <a:pPr algn="ctr"/>
                      <a:r>
                        <a:rPr kumimoji="0" lang="en-US" sz="2400" kern="1200" dirty="0" smtClean="0">
                          <a:effectLst>
                            <a:outerShdw blurRad="38100" dist="38100" dir="2700000" algn="tl">
                              <a:srgbClr val="000000">
                                <a:alpha val="43137"/>
                              </a:srgbClr>
                            </a:outerShdw>
                          </a:effectLst>
                        </a:rPr>
                        <a:t>2,39,799</a:t>
                      </a:r>
                      <a:endParaRPr lang="en-US" sz="2400" b="1" dirty="0">
                        <a:effectLst>
                          <a:outerShdw blurRad="38100" dist="38100" dir="2700000" algn="tl">
                            <a:srgbClr val="000000">
                              <a:alpha val="43137"/>
                            </a:srgbClr>
                          </a:outerShdw>
                        </a:effectLst>
                      </a:endParaRPr>
                    </a:p>
                  </a:txBody>
                  <a:tcPr/>
                </a:tc>
                <a:tc>
                  <a:txBody>
                    <a:bodyPr/>
                    <a:lstStyle/>
                    <a:p>
                      <a:pPr algn="ctr"/>
                      <a:r>
                        <a:rPr lang="en-US" sz="2400" dirty="0" smtClean="0">
                          <a:effectLst>
                            <a:outerShdw blurRad="38100" dist="38100" dir="2700000" algn="tl">
                              <a:srgbClr val="000000">
                                <a:alpha val="43137"/>
                              </a:srgbClr>
                            </a:outerShdw>
                          </a:effectLst>
                        </a:rPr>
                        <a:t>-</a:t>
                      </a:r>
                      <a:endParaRPr lang="en-US" sz="2400" b="1" dirty="0">
                        <a:effectLst>
                          <a:outerShdw blurRad="38100" dist="38100" dir="2700000" algn="tl">
                            <a:srgbClr val="000000">
                              <a:alpha val="43137"/>
                            </a:srgbClr>
                          </a:outerShdw>
                        </a:effectLst>
                      </a:endParaRPr>
                    </a:p>
                  </a:txBody>
                  <a:tcPr/>
                </a:tc>
              </a:tr>
              <a:tr h="495101">
                <a:tc>
                  <a:txBody>
                    <a:bodyPr/>
                    <a:lstStyle/>
                    <a:p>
                      <a:pPr algn="ctr"/>
                      <a:r>
                        <a:rPr kumimoji="0" lang="en-US" sz="2400" kern="1200" dirty="0" smtClean="0">
                          <a:effectLst>
                            <a:outerShdw blurRad="38100" dist="38100" dir="2700000" algn="tl">
                              <a:srgbClr val="000000">
                                <a:alpha val="43137"/>
                              </a:srgbClr>
                            </a:outerShdw>
                          </a:effectLst>
                        </a:rPr>
                        <a:t>1935-36</a:t>
                      </a:r>
                      <a:endParaRPr lang="en-US" sz="2400" b="1" dirty="0">
                        <a:effectLst>
                          <a:outerShdw blurRad="38100" dist="38100" dir="2700000" algn="tl">
                            <a:srgbClr val="000000">
                              <a:alpha val="43137"/>
                            </a:srgbClr>
                          </a:outerShdw>
                        </a:effectLst>
                      </a:endParaRPr>
                    </a:p>
                  </a:txBody>
                  <a:tcPr/>
                </a:tc>
                <a:tc>
                  <a:txBody>
                    <a:bodyPr/>
                    <a:lstStyle/>
                    <a:p>
                      <a:pPr algn="ctr"/>
                      <a:r>
                        <a:rPr kumimoji="0" lang="en-US" sz="2400" kern="1200" dirty="0" smtClean="0">
                          <a:effectLst>
                            <a:outerShdw blurRad="38100" dist="38100" dir="2700000" algn="tl">
                              <a:srgbClr val="000000">
                                <a:alpha val="43137"/>
                              </a:srgbClr>
                            </a:outerShdw>
                          </a:effectLst>
                        </a:rPr>
                        <a:t>16,96,043</a:t>
                      </a:r>
                      <a:endParaRPr lang="en-US" sz="2400" b="1" dirty="0">
                        <a:effectLst>
                          <a:outerShdw blurRad="38100" dist="38100" dir="2700000" algn="tl">
                            <a:srgbClr val="000000">
                              <a:alpha val="43137"/>
                            </a:srgbClr>
                          </a:outerShdw>
                        </a:effectLst>
                      </a:endParaRPr>
                    </a:p>
                  </a:txBody>
                  <a:tcPr/>
                </a:tc>
                <a:tc>
                  <a:txBody>
                    <a:bodyPr/>
                    <a:lstStyle/>
                    <a:p>
                      <a:pPr algn="ctr"/>
                      <a:r>
                        <a:rPr kumimoji="0" lang="en-US" sz="2400" kern="1200" dirty="0" smtClean="0">
                          <a:effectLst>
                            <a:outerShdw blurRad="38100" dist="38100" dir="2700000" algn="tl">
                              <a:srgbClr val="000000">
                                <a:alpha val="43137"/>
                              </a:srgbClr>
                            </a:outerShdw>
                          </a:effectLst>
                        </a:rPr>
                        <a:t>1,16,434</a:t>
                      </a:r>
                      <a:endParaRPr lang="en-US" sz="2400" b="1" dirty="0">
                        <a:effectLst>
                          <a:outerShdw blurRad="38100" dist="38100" dir="2700000" algn="tl">
                            <a:srgbClr val="000000">
                              <a:alpha val="43137"/>
                            </a:srgbClr>
                          </a:outerShdw>
                        </a:effectLst>
                      </a:endParaRPr>
                    </a:p>
                  </a:txBody>
                  <a:tcPr/>
                </a:tc>
                <a:tc>
                  <a:txBody>
                    <a:bodyPr/>
                    <a:lstStyle/>
                    <a:p>
                      <a:pPr algn="ctr"/>
                      <a:r>
                        <a:rPr lang="en-US" sz="2400" dirty="0" smtClean="0">
                          <a:effectLst>
                            <a:outerShdw blurRad="38100" dist="38100" dir="2700000" algn="tl">
                              <a:srgbClr val="000000">
                                <a:alpha val="43137"/>
                              </a:srgbClr>
                            </a:outerShdw>
                          </a:effectLst>
                        </a:rPr>
                        <a:t>-</a:t>
                      </a:r>
                      <a:endParaRPr lang="en-US" sz="2400" b="1" dirty="0">
                        <a:effectLst>
                          <a:outerShdw blurRad="38100" dist="38100" dir="2700000" algn="tl">
                            <a:srgbClr val="000000">
                              <a:alpha val="43137"/>
                            </a:srgbClr>
                          </a:outerShdw>
                        </a:effectLst>
                      </a:endParaRPr>
                    </a:p>
                  </a:txBody>
                  <a:tcPr/>
                </a:tc>
              </a:tr>
              <a:tr h="495101">
                <a:tc>
                  <a:txBody>
                    <a:bodyPr/>
                    <a:lstStyle/>
                    <a:p>
                      <a:pPr algn="ctr"/>
                      <a:r>
                        <a:rPr kumimoji="0" lang="en-US" sz="2400" kern="1200" dirty="0" smtClean="0">
                          <a:effectLst>
                            <a:outerShdw blurRad="38100" dist="38100" dir="2700000" algn="tl">
                              <a:srgbClr val="000000">
                                <a:alpha val="43137"/>
                              </a:srgbClr>
                            </a:outerShdw>
                          </a:effectLst>
                        </a:rPr>
                        <a:t>1936-37</a:t>
                      </a:r>
                      <a:endParaRPr lang="en-US" sz="2400" b="1" dirty="0">
                        <a:effectLst>
                          <a:outerShdw blurRad="38100" dist="38100" dir="2700000" algn="tl">
                            <a:srgbClr val="000000">
                              <a:alpha val="43137"/>
                            </a:srgbClr>
                          </a:outerShdw>
                        </a:effectLst>
                      </a:endParaRPr>
                    </a:p>
                  </a:txBody>
                  <a:tcPr/>
                </a:tc>
                <a:tc>
                  <a:txBody>
                    <a:bodyPr/>
                    <a:lstStyle/>
                    <a:p>
                      <a:pPr algn="ctr"/>
                      <a:r>
                        <a:rPr kumimoji="0" lang="en-US" sz="2400" kern="1200" dirty="0" smtClean="0">
                          <a:effectLst>
                            <a:outerShdw blurRad="38100" dist="38100" dir="2700000" algn="tl">
                              <a:srgbClr val="000000">
                                <a:alpha val="43137"/>
                              </a:srgbClr>
                            </a:outerShdw>
                          </a:effectLst>
                        </a:rPr>
                        <a:t>18,75,373</a:t>
                      </a:r>
                      <a:endParaRPr lang="en-US" sz="2400" b="1" dirty="0">
                        <a:effectLst>
                          <a:outerShdw blurRad="38100" dist="38100" dir="2700000" algn="tl">
                            <a:srgbClr val="000000">
                              <a:alpha val="43137"/>
                            </a:srgbClr>
                          </a:outerShdw>
                        </a:effectLst>
                      </a:endParaRPr>
                    </a:p>
                  </a:txBody>
                  <a:tcPr/>
                </a:tc>
                <a:tc>
                  <a:txBody>
                    <a:bodyPr/>
                    <a:lstStyle/>
                    <a:p>
                      <a:pPr algn="ctr"/>
                      <a:r>
                        <a:rPr kumimoji="0" lang="en-US" sz="2400" kern="1200" dirty="0" smtClean="0">
                          <a:effectLst>
                            <a:outerShdw blurRad="38100" dist="38100" dir="2700000" algn="tl">
                              <a:srgbClr val="000000">
                                <a:alpha val="43137"/>
                              </a:srgbClr>
                            </a:outerShdw>
                          </a:effectLst>
                        </a:rPr>
                        <a:t>1,79,330</a:t>
                      </a:r>
                      <a:endParaRPr lang="en-US" sz="2400" b="1" dirty="0">
                        <a:effectLst>
                          <a:outerShdw blurRad="38100" dist="38100" dir="2700000" algn="tl">
                            <a:srgbClr val="000000">
                              <a:alpha val="43137"/>
                            </a:srgbClr>
                          </a:outerShdw>
                        </a:effectLst>
                      </a:endParaRPr>
                    </a:p>
                  </a:txBody>
                  <a:tcPr/>
                </a:tc>
                <a:tc>
                  <a:txBody>
                    <a:bodyPr/>
                    <a:lstStyle/>
                    <a:p>
                      <a:pPr algn="ctr"/>
                      <a:r>
                        <a:rPr lang="en-US" sz="2400" dirty="0" smtClean="0">
                          <a:effectLst>
                            <a:outerShdw blurRad="38100" dist="38100" dir="2700000" algn="tl">
                              <a:srgbClr val="000000">
                                <a:alpha val="43137"/>
                              </a:srgbClr>
                            </a:outerShdw>
                          </a:effectLst>
                        </a:rPr>
                        <a:t>-</a:t>
                      </a:r>
                      <a:endParaRPr lang="en-US" sz="2400" b="1" dirty="0">
                        <a:effectLst>
                          <a:outerShdw blurRad="38100" dist="38100" dir="2700000" algn="tl">
                            <a:srgbClr val="000000">
                              <a:alpha val="43137"/>
                            </a:srgbClr>
                          </a:outerShdw>
                        </a:effectLst>
                      </a:endParaRPr>
                    </a:p>
                  </a:txBody>
                  <a:tcPr/>
                </a:tc>
              </a:tr>
              <a:tr h="495101">
                <a:tc>
                  <a:txBody>
                    <a:bodyPr/>
                    <a:lstStyle/>
                    <a:p>
                      <a:pPr algn="ctr"/>
                      <a:r>
                        <a:rPr kumimoji="0" lang="en-US" sz="2400" kern="1200" dirty="0" smtClean="0">
                          <a:effectLst>
                            <a:outerShdw blurRad="38100" dist="38100" dir="2700000" algn="tl">
                              <a:srgbClr val="000000">
                                <a:alpha val="43137"/>
                              </a:srgbClr>
                            </a:outerShdw>
                          </a:effectLst>
                        </a:rPr>
                        <a:t>1937-38</a:t>
                      </a:r>
                      <a:endParaRPr lang="en-US" sz="2400" b="1" dirty="0">
                        <a:effectLst>
                          <a:outerShdw blurRad="38100" dist="38100" dir="2700000" algn="tl">
                            <a:srgbClr val="000000">
                              <a:alpha val="43137"/>
                            </a:srgbClr>
                          </a:outerShdw>
                        </a:effectLst>
                      </a:endParaRPr>
                    </a:p>
                  </a:txBody>
                  <a:tcPr/>
                </a:tc>
                <a:tc>
                  <a:txBody>
                    <a:bodyPr/>
                    <a:lstStyle/>
                    <a:p>
                      <a:pPr algn="ctr"/>
                      <a:r>
                        <a:rPr kumimoji="0" lang="en-US" sz="2400" kern="1200" dirty="0" smtClean="0">
                          <a:effectLst>
                            <a:outerShdw blurRad="38100" dist="38100" dir="2700000" algn="tl">
                              <a:srgbClr val="000000">
                                <a:alpha val="43137"/>
                              </a:srgbClr>
                            </a:outerShdw>
                          </a:effectLst>
                        </a:rPr>
                        <a:t>18,43,805</a:t>
                      </a:r>
                      <a:endParaRPr lang="en-US" sz="2400" b="1" dirty="0">
                        <a:effectLst>
                          <a:outerShdw blurRad="38100" dist="38100" dir="2700000" algn="tl">
                            <a:srgbClr val="000000">
                              <a:alpha val="43137"/>
                            </a:srgbClr>
                          </a:outerShdw>
                        </a:effectLst>
                      </a:endParaRPr>
                    </a:p>
                  </a:txBody>
                  <a:tcPr/>
                </a:tc>
                <a:tc>
                  <a:txBody>
                    <a:bodyPr/>
                    <a:lstStyle/>
                    <a:p>
                      <a:pPr algn="ctr"/>
                      <a:r>
                        <a:rPr lang="en-US" sz="2400" dirty="0" smtClean="0">
                          <a:effectLst>
                            <a:outerShdw blurRad="38100" dist="38100" dir="2700000" algn="tl">
                              <a:srgbClr val="000000">
                                <a:alpha val="43137"/>
                              </a:srgbClr>
                            </a:outerShdw>
                          </a:effectLst>
                        </a:rPr>
                        <a:t>-</a:t>
                      </a:r>
                      <a:endParaRPr lang="en-US" sz="2400" b="1" dirty="0">
                        <a:effectLst>
                          <a:outerShdw blurRad="38100" dist="38100" dir="2700000" algn="tl">
                            <a:srgbClr val="000000">
                              <a:alpha val="43137"/>
                            </a:srgbClr>
                          </a:outerShdw>
                        </a:effectLst>
                      </a:endParaRPr>
                    </a:p>
                  </a:txBody>
                  <a:tcPr/>
                </a:tc>
                <a:tc>
                  <a:txBody>
                    <a:bodyPr/>
                    <a:lstStyle/>
                    <a:p>
                      <a:pPr algn="ctr"/>
                      <a:r>
                        <a:rPr kumimoji="0" lang="en-US" sz="2400" kern="1200" dirty="0" smtClean="0">
                          <a:effectLst>
                            <a:outerShdw blurRad="38100" dist="38100" dir="2700000" algn="tl">
                              <a:srgbClr val="000000">
                                <a:alpha val="43137"/>
                              </a:srgbClr>
                            </a:outerShdw>
                          </a:effectLst>
                        </a:rPr>
                        <a:t>31,568</a:t>
                      </a:r>
                      <a:endParaRPr lang="en-US" sz="2400" b="1" dirty="0">
                        <a:effectLst>
                          <a:outerShdw blurRad="38100" dist="38100" dir="2700000" algn="tl">
                            <a:srgbClr val="000000">
                              <a:alpha val="43137"/>
                            </a:srgbClr>
                          </a:outerShdw>
                        </a:effectLst>
                      </a:endParaRPr>
                    </a:p>
                  </a:txBody>
                  <a:tcPr/>
                </a:tc>
              </a:tr>
              <a:tr h="495101">
                <a:tc>
                  <a:txBody>
                    <a:bodyPr/>
                    <a:lstStyle/>
                    <a:p>
                      <a:pPr algn="ctr"/>
                      <a:r>
                        <a:rPr kumimoji="0" lang="en-US" sz="2400" kern="1200" dirty="0" smtClean="0">
                          <a:effectLst>
                            <a:outerShdw blurRad="38100" dist="38100" dir="2700000" algn="tl">
                              <a:srgbClr val="000000">
                                <a:alpha val="43137"/>
                              </a:srgbClr>
                            </a:outerShdw>
                          </a:effectLst>
                        </a:rPr>
                        <a:t>1938-39</a:t>
                      </a:r>
                      <a:endParaRPr lang="en-US" sz="2400" b="1" dirty="0">
                        <a:effectLst>
                          <a:outerShdw blurRad="38100" dist="38100" dir="2700000" algn="tl">
                            <a:srgbClr val="000000">
                              <a:alpha val="43137"/>
                            </a:srgbClr>
                          </a:outerShdw>
                        </a:effectLst>
                      </a:endParaRPr>
                    </a:p>
                  </a:txBody>
                  <a:tcPr/>
                </a:tc>
                <a:tc>
                  <a:txBody>
                    <a:bodyPr/>
                    <a:lstStyle/>
                    <a:p>
                      <a:pPr algn="ctr"/>
                      <a:r>
                        <a:rPr kumimoji="0" lang="en-US" sz="2400" kern="1200" dirty="0" smtClean="0">
                          <a:effectLst>
                            <a:outerShdw blurRad="38100" dist="38100" dir="2700000" algn="tl">
                              <a:srgbClr val="000000">
                                <a:alpha val="43137"/>
                              </a:srgbClr>
                            </a:outerShdw>
                          </a:effectLst>
                        </a:rPr>
                        <a:t>19,24,890</a:t>
                      </a:r>
                      <a:endParaRPr lang="en-US" sz="2400" b="1" dirty="0">
                        <a:effectLst>
                          <a:outerShdw blurRad="38100" dist="38100" dir="2700000" algn="tl">
                            <a:srgbClr val="000000">
                              <a:alpha val="43137"/>
                            </a:srgbClr>
                          </a:outerShdw>
                        </a:effectLst>
                      </a:endParaRPr>
                    </a:p>
                  </a:txBody>
                  <a:tcPr/>
                </a:tc>
                <a:tc>
                  <a:txBody>
                    <a:bodyPr/>
                    <a:lstStyle/>
                    <a:p>
                      <a:pPr algn="ctr"/>
                      <a:r>
                        <a:rPr kumimoji="0" lang="en-US" sz="2400" kern="1200" dirty="0" smtClean="0">
                          <a:effectLst>
                            <a:outerShdw blurRad="38100" dist="38100" dir="2700000" algn="tl">
                              <a:srgbClr val="000000">
                                <a:alpha val="43137"/>
                              </a:srgbClr>
                            </a:outerShdw>
                          </a:effectLst>
                        </a:rPr>
                        <a:t>81,085</a:t>
                      </a:r>
                      <a:endParaRPr lang="en-US" sz="2400" b="1" dirty="0">
                        <a:effectLst>
                          <a:outerShdw blurRad="38100" dist="38100" dir="2700000" algn="tl">
                            <a:srgbClr val="000000">
                              <a:alpha val="43137"/>
                            </a:srgbClr>
                          </a:outerShdw>
                        </a:effectLst>
                      </a:endParaRPr>
                    </a:p>
                  </a:txBody>
                  <a:tcPr/>
                </a:tc>
                <a:tc>
                  <a:txBody>
                    <a:bodyPr/>
                    <a:lstStyle/>
                    <a:p>
                      <a:pPr algn="ctr"/>
                      <a:r>
                        <a:rPr lang="en-US" sz="2400" dirty="0" smtClean="0">
                          <a:effectLst>
                            <a:outerShdw blurRad="38100" dist="38100" dir="2700000" algn="tl">
                              <a:srgbClr val="000000">
                                <a:alpha val="43137"/>
                              </a:srgbClr>
                            </a:outerShdw>
                          </a:effectLst>
                        </a:rPr>
                        <a:t>-</a:t>
                      </a:r>
                      <a:endParaRPr lang="en-US" sz="2400" b="1" dirty="0">
                        <a:effectLst>
                          <a:outerShdw blurRad="38100" dist="38100" dir="2700000" algn="tl">
                            <a:srgbClr val="000000">
                              <a:alpha val="43137"/>
                            </a:srgbClr>
                          </a:outerShdw>
                        </a:effectLst>
                      </a:endParaRPr>
                    </a:p>
                  </a:txBody>
                  <a:tcPr/>
                </a:tc>
              </a:tr>
              <a:tr h="495101">
                <a:tc>
                  <a:txBody>
                    <a:bodyPr/>
                    <a:lstStyle/>
                    <a:p>
                      <a:pPr algn="ctr"/>
                      <a:r>
                        <a:rPr kumimoji="0" lang="en-US" sz="2400" kern="1200" dirty="0" smtClean="0">
                          <a:effectLst>
                            <a:outerShdw blurRad="38100" dist="38100" dir="2700000" algn="tl">
                              <a:srgbClr val="000000">
                                <a:alpha val="43137"/>
                              </a:srgbClr>
                            </a:outerShdw>
                          </a:effectLst>
                        </a:rPr>
                        <a:t>1939-40</a:t>
                      </a:r>
                      <a:endParaRPr lang="en-US" sz="2400" b="1" dirty="0">
                        <a:effectLst>
                          <a:outerShdw blurRad="38100" dist="38100" dir="2700000" algn="tl">
                            <a:srgbClr val="000000">
                              <a:alpha val="43137"/>
                            </a:srgbClr>
                          </a:outerShdw>
                        </a:effectLst>
                      </a:endParaRPr>
                    </a:p>
                  </a:txBody>
                  <a:tcPr/>
                </a:tc>
                <a:tc>
                  <a:txBody>
                    <a:bodyPr/>
                    <a:lstStyle/>
                    <a:p>
                      <a:pPr algn="ctr"/>
                      <a:r>
                        <a:rPr kumimoji="0" lang="en-US" sz="2400" kern="1200" dirty="0" smtClean="0">
                          <a:effectLst>
                            <a:outerShdw blurRad="38100" dist="38100" dir="2700000" algn="tl">
                              <a:srgbClr val="000000">
                                <a:alpha val="43137"/>
                              </a:srgbClr>
                            </a:outerShdw>
                          </a:effectLst>
                        </a:rPr>
                        <a:t>20,55,595</a:t>
                      </a:r>
                      <a:endParaRPr lang="en-US" sz="2400" b="1" dirty="0">
                        <a:effectLst>
                          <a:outerShdw blurRad="38100" dist="38100" dir="2700000" algn="tl">
                            <a:srgbClr val="000000">
                              <a:alpha val="43137"/>
                            </a:srgbClr>
                          </a:outerShdw>
                        </a:effectLst>
                      </a:endParaRPr>
                    </a:p>
                  </a:txBody>
                  <a:tcPr/>
                </a:tc>
                <a:tc>
                  <a:txBody>
                    <a:bodyPr/>
                    <a:lstStyle/>
                    <a:p>
                      <a:pPr algn="ctr"/>
                      <a:r>
                        <a:rPr kumimoji="0" lang="en-US" sz="2400" kern="1200" dirty="0" smtClean="0">
                          <a:effectLst>
                            <a:outerShdw blurRad="38100" dist="38100" dir="2700000" algn="tl">
                              <a:srgbClr val="000000">
                                <a:alpha val="43137"/>
                              </a:srgbClr>
                            </a:outerShdw>
                          </a:effectLst>
                        </a:rPr>
                        <a:t>1,30,705</a:t>
                      </a:r>
                      <a:endParaRPr lang="en-US" sz="2400" b="1" dirty="0">
                        <a:effectLst>
                          <a:outerShdw blurRad="38100" dist="38100" dir="2700000" algn="tl">
                            <a:srgbClr val="000000">
                              <a:alpha val="43137"/>
                            </a:srgbClr>
                          </a:outerShdw>
                        </a:effectLst>
                      </a:endParaRPr>
                    </a:p>
                  </a:txBody>
                  <a:tcPr/>
                </a:tc>
                <a:tc>
                  <a:txBody>
                    <a:bodyPr/>
                    <a:lstStyle/>
                    <a:p>
                      <a:pPr algn="ctr"/>
                      <a:r>
                        <a:rPr lang="en-US" sz="2400" dirty="0" smtClean="0">
                          <a:effectLst>
                            <a:outerShdw blurRad="38100" dist="38100" dir="2700000" algn="tl">
                              <a:srgbClr val="000000">
                                <a:alpha val="43137"/>
                              </a:srgbClr>
                            </a:outerShdw>
                          </a:effectLst>
                        </a:rPr>
                        <a:t>-</a:t>
                      </a:r>
                      <a:endParaRPr lang="en-US" sz="2400" b="1" dirty="0">
                        <a:effectLst>
                          <a:outerShdw blurRad="38100" dist="38100" dir="2700000" algn="tl">
                            <a:srgbClr val="000000">
                              <a:alpha val="43137"/>
                            </a:srgbClr>
                          </a:outerShdw>
                        </a:effectLst>
                      </a:endParaRPr>
                    </a:p>
                  </a:txBody>
                  <a:tcPr/>
                </a:tc>
              </a:tr>
            </a:tbl>
          </a:graphicData>
        </a:graphic>
      </p:graphicFrame>
    </p:spTree>
  </p:cSld>
  <p:clrMapOvr>
    <a:masterClrMapping/>
  </p:clrMapOvr>
  <p:transition>
    <p:wheel spokes="8"/>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000" r="-1000"/>
          </a:stretch>
        </a:blipFill>
        <a:effectLst/>
      </p:bgPr>
    </p:bg>
    <p:spTree>
      <p:nvGrpSpPr>
        <p:cNvPr id="1" name=""/>
        <p:cNvGrpSpPr/>
        <p:nvPr/>
      </p:nvGrpSpPr>
      <p:grpSpPr>
        <a:xfrm>
          <a:off x="0" y="0"/>
          <a:ext cx="0" cy="0"/>
          <a:chOff x="0" y="0"/>
          <a:chExt cx="0" cy="0"/>
        </a:xfrm>
      </p:grpSpPr>
      <p:sp>
        <p:nvSpPr>
          <p:cNvPr id="2" name="TextBox 1"/>
          <p:cNvSpPr txBox="1"/>
          <p:nvPr/>
        </p:nvSpPr>
        <p:spPr>
          <a:xfrm>
            <a:off x="381000" y="533400"/>
            <a:ext cx="8001000" cy="584775"/>
          </a:xfrm>
          <a:prstGeom prst="rect">
            <a:avLst/>
          </a:prstGeom>
          <a:solidFill>
            <a:schemeClr val="accent2">
              <a:lumMod val="60000"/>
              <a:lumOff val="40000"/>
            </a:schemeClr>
          </a:solidFill>
          <a:ln w="15875">
            <a:prstDash val="lgDashDot"/>
          </a:ln>
        </p:spPr>
        <p:style>
          <a:lnRef idx="1">
            <a:schemeClr val="accent2"/>
          </a:lnRef>
          <a:fillRef idx="3">
            <a:schemeClr val="accent2"/>
          </a:fillRef>
          <a:effectRef idx="2">
            <a:schemeClr val="accent2"/>
          </a:effectRef>
          <a:fontRef idx="minor">
            <a:schemeClr val="lt1"/>
          </a:fontRef>
        </p:style>
        <p:txBody>
          <a:bodyPr wrap="square" rtlCol="0">
            <a:spAutoFit/>
          </a:bodyPr>
          <a:lstStyle/>
          <a:p>
            <a:r>
              <a:rPr lang="en-US" sz="3200" b="1" dirty="0" smtClean="0">
                <a:solidFill>
                  <a:schemeClr val="bg1"/>
                </a:solidFill>
              </a:rPr>
              <a:t>Conclusion</a:t>
            </a:r>
          </a:p>
        </p:txBody>
      </p:sp>
      <p:sp>
        <p:nvSpPr>
          <p:cNvPr id="3" name="TextBox 2"/>
          <p:cNvSpPr txBox="1"/>
          <p:nvPr/>
        </p:nvSpPr>
        <p:spPr>
          <a:xfrm>
            <a:off x="381000" y="1447800"/>
            <a:ext cx="8001000" cy="4708981"/>
          </a:xfrm>
          <a:prstGeom prst="rect">
            <a:avLst/>
          </a:prstGeom>
          <a:ln w="57150">
            <a:solidFill>
              <a:schemeClr val="accent1">
                <a:lumMod val="60000"/>
                <a:lumOff val="40000"/>
              </a:schemeClr>
            </a:solidFill>
          </a:ln>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r>
              <a:rPr lang="en-US" sz="3000" dirty="0" smtClean="0"/>
              <a:t>The majors taken by the state to improve the economy were encouraging . The economy became stable , now the King became able to provide financial assistance to the British in the  Second World War. Besides, the king could offer relief to the victims of communal riot during1942,1946. Side by side migration of the non-tribe people was also accepted by the tribal people of the state during the </a:t>
            </a:r>
            <a:r>
              <a:rPr lang="en-US" sz="3000" smtClean="0"/>
              <a:t>pre-partition era.</a:t>
            </a:r>
            <a:endParaRPr lang="en-US" sz="3000" dirty="0"/>
          </a:p>
        </p:txBody>
      </p:sp>
    </p:spTree>
  </p:cSld>
  <p:clrMapOvr>
    <a:masterClrMapping/>
  </p:clrMapOvr>
  <p:transition>
    <p:pull dir="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600" y="457200"/>
            <a:ext cx="8686800" cy="1905000"/>
          </a:xfrm>
          <a:gradFill flip="none" rotWithShape="1">
            <a:gsLst>
              <a:gs pos="0">
                <a:srgbClr val="8488C4"/>
              </a:gs>
              <a:gs pos="53000">
                <a:srgbClr val="D4DEFF"/>
              </a:gs>
              <a:gs pos="83000">
                <a:srgbClr val="D4DEFF"/>
              </a:gs>
              <a:gs pos="100000">
                <a:srgbClr val="96AB94"/>
              </a:gs>
            </a:gsLst>
            <a:lin ang="10800000" scaled="0"/>
            <a:tileRect/>
          </a:gradFill>
        </p:spPr>
        <p:style>
          <a:lnRef idx="2">
            <a:schemeClr val="accent2"/>
          </a:lnRef>
          <a:fillRef idx="1">
            <a:schemeClr val="lt1"/>
          </a:fillRef>
          <a:effectRef idx="0">
            <a:schemeClr val="accent2"/>
          </a:effectRef>
          <a:fontRef idx="minor">
            <a:schemeClr val="dk1"/>
          </a:fontRef>
        </p:style>
        <p:txBody>
          <a:bodyPr>
            <a:normAutofit fontScale="90000"/>
          </a:bodyPr>
          <a:lstStyle/>
          <a:p>
            <a:pPr algn="ctr"/>
            <a:r>
              <a:rPr lang="en-US" sz="4400" b="1" dirty="0">
                <a:latin typeface="NewRocker" pitchFamily="2" charset="0"/>
                <a:ea typeface="Xiomara" pitchFamily="66" charset="0"/>
              </a:rPr>
              <a:t>Tripura on the Way of Global Economic </a:t>
            </a:r>
            <a:r>
              <a:rPr lang="en-US" sz="4400" b="1" dirty="0" smtClean="0">
                <a:latin typeface="NewRocker" pitchFamily="2" charset="0"/>
                <a:ea typeface="Xiomara" pitchFamily="66" charset="0"/>
              </a:rPr>
              <a:t> Recession  of </a:t>
            </a:r>
            <a:r>
              <a:rPr lang="en-US" sz="4400" b="1" dirty="0">
                <a:latin typeface="NewRocker" pitchFamily="2" charset="0"/>
                <a:ea typeface="Xiomara" pitchFamily="66" charset="0"/>
              </a:rPr>
              <a:t>Thirties</a:t>
            </a:r>
            <a:r>
              <a:rPr lang="en-US" dirty="0"/>
              <a:t/>
            </a:r>
            <a:br>
              <a:rPr lang="en-US" dirty="0"/>
            </a:br>
            <a:endParaRPr lang="en-US" dirty="0"/>
          </a:p>
        </p:txBody>
      </p:sp>
      <p:sp>
        <p:nvSpPr>
          <p:cNvPr id="3" name="Content Placeholder 2"/>
          <p:cNvSpPr>
            <a:spLocks noGrp="1"/>
          </p:cNvSpPr>
          <p:nvPr>
            <p:ph idx="1"/>
          </p:nvPr>
        </p:nvSpPr>
        <p:spPr>
          <a:xfrm>
            <a:off x="762000" y="3124200"/>
            <a:ext cx="7239000" cy="2667000"/>
          </a:xfrm>
        </p:spPr>
        <p:style>
          <a:lnRef idx="1">
            <a:schemeClr val="accent1"/>
          </a:lnRef>
          <a:fillRef idx="3">
            <a:schemeClr val="accent1"/>
          </a:fillRef>
          <a:effectRef idx="2">
            <a:schemeClr val="accent1"/>
          </a:effectRef>
          <a:fontRef idx="minor">
            <a:schemeClr val="lt1"/>
          </a:fontRef>
        </p:style>
        <p:txBody>
          <a:bodyPr>
            <a:normAutofit fontScale="25000" lnSpcReduction="20000"/>
          </a:bodyPr>
          <a:lstStyle/>
          <a:p>
            <a:pPr algn="ctr">
              <a:buNone/>
            </a:pPr>
            <a:r>
              <a:rPr lang="en-US" sz="15600" b="1" dirty="0" smtClean="0">
                <a:effectLst>
                  <a:outerShdw blurRad="38100" dist="38100" dir="2700000" algn="tl">
                    <a:srgbClr val="000000">
                      <a:alpha val="43137"/>
                    </a:srgbClr>
                  </a:outerShdw>
                </a:effectLst>
                <a:latin typeface="French Script MT" pitchFamily="66" charset="0"/>
              </a:rPr>
              <a:t>Dr. Nirmal Bhadra</a:t>
            </a:r>
          </a:p>
          <a:p>
            <a:pPr algn="ctr">
              <a:buNone/>
            </a:pPr>
            <a:r>
              <a:rPr lang="en-US" sz="15600" b="1" dirty="0" smtClean="0">
                <a:effectLst>
                  <a:outerShdw blurRad="38100" dist="38100" dir="2700000" algn="tl">
                    <a:srgbClr val="000000">
                      <a:alpha val="43137"/>
                    </a:srgbClr>
                  </a:outerShdw>
                </a:effectLst>
                <a:latin typeface="French Script MT" pitchFamily="66" charset="0"/>
              </a:rPr>
              <a:t>Associate Professor</a:t>
            </a:r>
          </a:p>
          <a:p>
            <a:pPr algn="ctr">
              <a:buNone/>
            </a:pPr>
            <a:r>
              <a:rPr lang="en-US" sz="15600" b="1" dirty="0" smtClean="0">
                <a:effectLst>
                  <a:outerShdw blurRad="38100" dist="38100" dir="2700000" algn="tl">
                    <a:srgbClr val="000000">
                      <a:alpha val="43137"/>
                    </a:srgbClr>
                  </a:outerShdw>
                </a:effectLst>
                <a:latin typeface="French Script MT" pitchFamily="66" charset="0"/>
              </a:rPr>
              <a:t>Swami Vivekananda Mahavidyalaya,</a:t>
            </a:r>
          </a:p>
          <a:p>
            <a:pPr algn="ctr">
              <a:buNone/>
            </a:pPr>
            <a:r>
              <a:rPr lang="en-US" sz="15600" b="1" dirty="0" smtClean="0">
                <a:effectLst>
                  <a:outerShdw blurRad="38100" dist="38100" dir="2700000" algn="tl">
                    <a:srgbClr val="000000">
                      <a:alpha val="43137"/>
                    </a:srgbClr>
                  </a:outerShdw>
                </a:effectLst>
                <a:latin typeface="French Script MT" pitchFamily="66" charset="0"/>
              </a:rPr>
              <a:t>Mohanpur</a:t>
            </a:r>
          </a:p>
          <a:p>
            <a:pPr algn="ctr">
              <a:buNone/>
            </a:pPr>
            <a:r>
              <a:rPr lang="en-US" i="1" dirty="0" smtClean="0"/>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8" presetClass="entr" presetSubtype="0" accel="50000" fill="hold" grpId="0" nodeType="clickEffect">
                                  <p:stCondLst>
                                    <p:cond delay="0"/>
                                  </p:stCondLst>
                                  <p:iterate type="lt">
                                    <p:tmPct val="50000"/>
                                  </p:iterate>
                                  <p:childTnLst>
                                    <p:set>
                                      <p:cBhvr>
                                        <p:cTn id="6" dur="1" fill="hold">
                                          <p:stCondLst>
                                            <p:cond delay="0"/>
                                          </p:stCondLst>
                                        </p:cTn>
                                        <p:tgtEl>
                                          <p:spTgt spid="2"/>
                                        </p:tgtEl>
                                        <p:attrNameLst>
                                          <p:attrName>style.visibility</p:attrName>
                                        </p:attrNameLst>
                                      </p:cBhvr>
                                      <p:to>
                                        <p:strVal val="visible"/>
                                      </p:to>
                                    </p:set>
                                    <p:set>
                                      <p:cBhvr>
                                        <p:cTn id="7" dur="228" fill="hold">
                                          <p:stCondLst>
                                            <p:cond delay="0"/>
                                          </p:stCondLst>
                                        </p:cTn>
                                        <p:tgtEl>
                                          <p:spTgt spid="2"/>
                                        </p:tgtEl>
                                        <p:attrNameLst>
                                          <p:attrName>style.rotation</p:attrName>
                                        </p:attrNameLst>
                                      </p:cBhvr>
                                      <p:to>
                                        <p:strVal val="-45.0"/>
                                      </p:to>
                                    </p:set>
                                    <p:anim calcmode="lin" valueType="num">
                                      <p:cBhvr>
                                        <p:cTn id="8" dur="228" fill="hold">
                                          <p:stCondLst>
                                            <p:cond delay="228"/>
                                          </p:stCondLst>
                                        </p:cTn>
                                        <p:tgtEl>
                                          <p:spTgt spid="2"/>
                                        </p:tgtEl>
                                        <p:attrNameLst>
                                          <p:attrName>style.rotation</p:attrName>
                                        </p:attrNameLst>
                                      </p:cBhvr>
                                      <p:tavLst>
                                        <p:tav tm="0">
                                          <p:val>
                                            <p:fltVal val="-45"/>
                                          </p:val>
                                        </p:tav>
                                        <p:tav tm="69900">
                                          <p:val>
                                            <p:fltVal val="45"/>
                                          </p:val>
                                        </p:tav>
                                        <p:tav tm="100000">
                                          <p:val>
                                            <p:fltVal val="0"/>
                                          </p:val>
                                        </p:tav>
                                      </p:tavLst>
                                    </p:anim>
                                    <p:anim calcmode="lin" valueType="num">
                                      <p:cBhvr>
                                        <p:cTn id="9" dur="228" fill="hold">
                                          <p:stCondLst>
                                            <p:cond delay="0"/>
                                          </p:stCondLst>
                                        </p:cTn>
                                        <p:tgtEl>
                                          <p:spTgt spid="2"/>
                                        </p:tgtEl>
                                        <p:attrNameLst>
                                          <p:attrName>ppt_y</p:attrName>
                                        </p:attrNameLst>
                                      </p:cBhvr>
                                      <p:tavLst>
                                        <p:tav tm="0">
                                          <p:val>
                                            <p:strVal val="#ppt_y-1"/>
                                          </p:val>
                                        </p:tav>
                                        <p:tav tm="100000">
                                          <p:val>
                                            <p:strVal val="#ppt_y-(0.354*#ppt_w-0.172*#ppt_h)"/>
                                          </p:val>
                                        </p:tav>
                                      </p:tavLst>
                                    </p:anim>
                                    <p:anim calcmode="lin" valueType="num">
                                      <p:cBhvr>
                                        <p:cTn id="10" dur="78" decel="50000" autoRev="1" fill="hold">
                                          <p:stCondLst>
                                            <p:cond delay="228"/>
                                          </p:stCondLst>
                                        </p:cTn>
                                        <p:tgtEl>
                                          <p:spTgt spid="2"/>
                                        </p:tgtEl>
                                        <p:attrNameLst>
                                          <p:attrName>ppt_y</p:attrName>
                                        </p:attrNameLst>
                                      </p:cBhvr>
                                      <p:tavLst>
                                        <p:tav tm="0">
                                          <p:val>
                                            <p:strVal val="#ppt_y-(0.354*#ppt_w-0.172*#ppt_h)"/>
                                          </p:val>
                                        </p:tav>
                                        <p:tav tm="100000">
                                          <p:val>
                                            <p:strVal val="#ppt_y-(0.354*#ppt_w-0.172*#ppt_h)-#ppt_h/2"/>
                                          </p:val>
                                        </p:tav>
                                      </p:tavLst>
                                    </p:anim>
                                    <p:anim calcmode="lin" valueType="num">
                                      <p:cBhvr>
                                        <p:cTn id="11" dur="68" fill="hold">
                                          <p:stCondLst>
                                            <p:cond delay="432"/>
                                          </p:stCondLst>
                                        </p:cTn>
                                        <p:tgtEl>
                                          <p:spTgt spid="2"/>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000" r="-1000"/>
          </a:stretch>
        </a:blipFill>
        <a:effectLst/>
      </p:bgPr>
    </p:bg>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2000" r="-12000"/>
          </a:stretch>
        </a:blipFill>
        <a:effectLst/>
      </p:bgPr>
    </p:bg>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Picture Placeholder 4" descr="wallpaper_new_1.jpg"/>
          <p:cNvPicPr>
            <a:picLocks noGrp="1" noChangeAspect="1"/>
          </p:cNvPicPr>
          <p:nvPr>
            <p:ph type="pic" idx="1"/>
          </p:nvPr>
        </p:nvPicPr>
        <p:blipFill>
          <a:blip r:embed="rId3" cstate="print"/>
          <a:srcRect t="20000" b="20000"/>
          <a:stretch>
            <a:fillRect/>
          </a:stretch>
        </p:blipFill>
        <p:spPr>
          <a:xfrm>
            <a:off x="4695093" y="1295400"/>
            <a:ext cx="4448907" cy="4448907"/>
          </a:xfrm>
        </p:spPr>
      </p:pic>
      <p:sp>
        <p:nvSpPr>
          <p:cNvPr id="4" name="Text Placeholder 3"/>
          <p:cNvSpPr>
            <a:spLocks noGrp="1"/>
          </p:cNvSpPr>
          <p:nvPr>
            <p:ph type="body" sz="half" idx="2"/>
          </p:nvPr>
        </p:nvSpPr>
        <p:spPr>
          <a:xfrm>
            <a:off x="5334000" y="1828800"/>
            <a:ext cx="3200400" cy="1066800"/>
          </a:xfrm>
        </p:spPr>
        <p:txBody>
          <a:bodyPr>
            <a:normAutofit/>
          </a:bodyPr>
          <a:lstStyle/>
          <a:p>
            <a:pPr algn="ctr"/>
            <a:r>
              <a:rPr lang="en-US" sz="2000" dirty="0" smtClean="0">
                <a:latin typeface="Satisfaction" pitchFamily="2" charset="0"/>
              </a:rPr>
              <a:t>Designed By:- Somarghya Bhadra</a:t>
            </a:r>
            <a:endParaRPr lang="en-US" sz="2000" dirty="0">
              <a:latin typeface="Satisfaction" pitchFamily="2" charset="0"/>
            </a:endParaRPr>
          </a:p>
        </p:txBody>
      </p:sp>
    </p:spTree>
  </p:cSld>
  <p:clrMapOvr>
    <a:masterClrMapping/>
  </p:clrMapOvr>
  <p:transition>
    <p:spli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nodeType="clickEffect">
                                  <p:stCondLst>
                                    <p:cond delay="0"/>
                                  </p:stCondLst>
                                  <p:iterate type="lt">
                                    <p:tmPct val="50000"/>
                                  </p:iterate>
                                  <p:childTnLst>
                                    <p:set>
                                      <p:cBhvr>
                                        <p:cTn id="6" dur="1" fill="hold">
                                          <p:stCondLst>
                                            <p:cond delay="0"/>
                                          </p:stCondLst>
                                        </p:cTn>
                                        <p:tgtEl>
                                          <p:spTgt spid="4">
                                            <p:txEl>
                                              <p:pRg st="0" end="0"/>
                                            </p:txEl>
                                          </p:spTgt>
                                        </p:tgtEl>
                                        <p:attrNameLst>
                                          <p:attrName>style.visibility</p:attrName>
                                        </p:attrNameLst>
                                      </p:cBhvr>
                                      <p:to>
                                        <p:strVal val="visible"/>
                                      </p:to>
                                    </p:set>
                                    <p:anim calcmode="discrete" valueType="clr">
                                      <p:cBhvr override="childStyle">
                                        <p:cTn id="7" dur="80"/>
                                        <p:tgtEl>
                                          <p:spTgt spid="4">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4">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4">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90600" y="0"/>
            <a:ext cx="7467600" cy="1143000"/>
          </a:xfrm>
        </p:spPr>
        <p:style>
          <a:lnRef idx="1">
            <a:schemeClr val="accent4"/>
          </a:lnRef>
          <a:fillRef idx="2">
            <a:schemeClr val="accent4"/>
          </a:fillRef>
          <a:effectRef idx="1">
            <a:schemeClr val="accent4"/>
          </a:effectRef>
          <a:fontRef idx="minor">
            <a:schemeClr val="dk1"/>
          </a:fontRef>
        </p:style>
        <p:txBody>
          <a:bodyPr/>
          <a:lstStyle/>
          <a:p>
            <a:pPr algn="ctr"/>
            <a:r>
              <a:rPr lang="en-US" dirty="0" smtClean="0"/>
              <a:t> </a:t>
            </a:r>
            <a:r>
              <a:rPr lang="en-US" b="1" dirty="0" smtClean="0">
                <a:latin typeface="Algerian" pitchFamily="82" charset="0"/>
              </a:rPr>
              <a:t>Introduction</a:t>
            </a:r>
            <a:r>
              <a:rPr lang="en-US" dirty="0" smtClean="0"/>
              <a:t>   </a:t>
            </a:r>
            <a:r>
              <a:rPr lang="en-US" dirty="0" smtClean="0">
                <a:latin typeface="Algerian" pitchFamily="82" charset="0"/>
              </a:rPr>
              <a:t> </a:t>
            </a:r>
            <a:endParaRPr lang="en-US" dirty="0">
              <a:latin typeface="Algerian" pitchFamily="82" charset="0"/>
            </a:endParaRPr>
          </a:p>
        </p:txBody>
      </p:sp>
      <p:sp>
        <p:nvSpPr>
          <p:cNvPr id="3" name="Content Placeholder 2"/>
          <p:cNvSpPr>
            <a:spLocks noGrp="1"/>
          </p:cNvSpPr>
          <p:nvPr>
            <p:ph idx="1"/>
          </p:nvPr>
        </p:nvSpPr>
        <p:spPr>
          <a:xfrm>
            <a:off x="457200" y="1828800"/>
            <a:ext cx="8229600" cy="4525963"/>
          </a:xfrm>
        </p:spPr>
        <p:style>
          <a:lnRef idx="1">
            <a:schemeClr val="accent1"/>
          </a:lnRef>
          <a:fillRef idx="2">
            <a:schemeClr val="accent1"/>
          </a:fillRef>
          <a:effectRef idx="1">
            <a:schemeClr val="accent1"/>
          </a:effectRef>
          <a:fontRef idx="minor">
            <a:schemeClr val="dk1"/>
          </a:fontRef>
        </p:style>
        <p:txBody>
          <a:bodyPr>
            <a:normAutofit fontScale="77500" lnSpcReduction="20000"/>
          </a:bodyPr>
          <a:lstStyle/>
          <a:p>
            <a:pPr algn="just">
              <a:buNone/>
            </a:pPr>
            <a:r>
              <a:rPr lang="en-US" dirty="0" smtClean="0"/>
              <a:t>	Present world of economy is well known with the fact of world economic crisis. It has been a common phenomenon for all the countries all around the world from the beginning of the 21</a:t>
            </a:r>
            <a:r>
              <a:rPr lang="en-US" baseline="30000" dirty="0" smtClean="0"/>
              <a:t>st</a:t>
            </a:r>
            <a:r>
              <a:rPr lang="en-US" dirty="0" smtClean="0"/>
              <a:t> century as well as the last decade of this century.  Consequently its impact was felt in the economy of this sub-continent. The gradually deteriorating world trade also had its influence on the trade of India. As a result the wholesale price Index was rapidly going down. This unwanted incident was also relevant with the then princely state of Hill Tripura, because the great economic recession from 1928 to 1934 widely influenced the economy of Tripura and British Bengal. In this study will focus on how the then princely state Tripura had been successful to overcome the situation within a short time before the Second World War. </a:t>
            </a:r>
          </a:p>
          <a:p>
            <a:pPr algn="ctr">
              <a:buNone/>
            </a:pPr>
            <a:endParaRPr lang="en-US" dirty="0"/>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457200" y="1600201"/>
            <a:ext cx="7467600" cy="4495800"/>
          </a:xfrm>
          <a:ln>
            <a:prstDash val="dash"/>
          </a:ln>
        </p:spPr>
        <p:style>
          <a:lnRef idx="2">
            <a:schemeClr val="accent5">
              <a:shade val="50000"/>
            </a:schemeClr>
          </a:lnRef>
          <a:fillRef idx="1">
            <a:schemeClr val="accent5"/>
          </a:fillRef>
          <a:effectRef idx="0">
            <a:schemeClr val="accent5"/>
          </a:effectRef>
          <a:fontRef idx="minor">
            <a:schemeClr val="lt1"/>
          </a:fontRef>
        </p:style>
        <p:txBody>
          <a:bodyPr numCol="1">
            <a:normAutofit/>
          </a:bodyPr>
          <a:lstStyle/>
          <a:p>
            <a:pPr algn="just">
              <a:lnSpc>
                <a:spcPct val="120000"/>
              </a:lnSpc>
            </a:pPr>
            <a:r>
              <a:rPr lang="en-US" dirty="0" smtClean="0"/>
              <a:t>The incident had occurred with the stock market crash in New York in 1929 then caused general crisis of confidence among all creditors and sent a shock wave of credit contraction around the world. As a result the wholesale price Index was rapidly going down.</a:t>
            </a:r>
          </a:p>
          <a:p>
            <a:r>
              <a:rPr lang="en-US" b="1" dirty="0" smtClean="0"/>
              <a:t> </a:t>
            </a:r>
            <a:endParaRPr lang="en-US" dirty="0" smtClean="0"/>
          </a:p>
          <a:p>
            <a:endParaRPr lang="en-US" dirty="0"/>
          </a:p>
        </p:txBody>
      </p:sp>
      <p:pic>
        <p:nvPicPr>
          <p:cNvPr id="1026" name="Picture 2" descr="C:\Program Files\Microsoft Office\MEDIA\CAGCAT10\j0235319.wmf"/>
          <p:cNvPicPr>
            <a:picLocks noChangeAspect="1" noChangeArrowheads="1"/>
          </p:cNvPicPr>
          <p:nvPr/>
        </p:nvPicPr>
        <p:blipFill>
          <a:blip r:embed="rId3" cstate="print"/>
          <a:srcRect/>
          <a:stretch>
            <a:fillRect/>
          </a:stretch>
        </p:blipFill>
        <p:spPr bwMode="auto">
          <a:xfrm>
            <a:off x="6096000" y="0"/>
            <a:ext cx="1486379" cy="1517599"/>
          </a:xfrm>
          <a:prstGeom prst="rect">
            <a:avLst/>
          </a:prstGeom>
          <a:noFill/>
        </p:spPr>
      </p:pic>
    </p:spTree>
  </p:cSld>
  <p:clrMapOvr>
    <a:masterClrMapping/>
  </p:clrMapOvr>
  <p:transition>
    <p:wip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srcRect/>
          <a:tile tx="0" ty="0" sx="100000" sy="100000" flip="none" algn="tl"/>
        </a:blipFill>
        <a:effectLst/>
      </p:bgPr>
    </p:bg>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1524000" y="1397000"/>
          <a:ext cx="6553200" cy="4394201"/>
        </p:xfrm>
        <a:graphic>
          <a:graphicData uri="http://schemas.openxmlformats.org/drawingml/2006/table">
            <a:tbl>
              <a:tblPr firstRow="1" bandRow="1">
                <a:tableStyleId>{F5AB1C69-6EDB-4FF4-983F-18BD219EF322}</a:tableStyleId>
              </a:tblPr>
              <a:tblGrid>
                <a:gridCol w="2867025"/>
                <a:gridCol w="3686175"/>
              </a:tblGrid>
              <a:tr h="1279865">
                <a:tc>
                  <a:txBody>
                    <a:bodyPr/>
                    <a:lstStyle/>
                    <a:p>
                      <a:pPr algn="ctr"/>
                      <a:endParaRPr lang="en-US" sz="2400" b="1" dirty="0" smtClean="0">
                        <a:effectLst>
                          <a:outerShdw blurRad="38100" dist="38100" dir="2700000" algn="tl">
                            <a:srgbClr val="000000">
                              <a:alpha val="43137"/>
                            </a:srgbClr>
                          </a:outerShdw>
                        </a:effectLst>
                      </a:endParaRPr>
                    </a:p>
                    <a:p>
                      <a:pPr algn="ctr"/>
                      <a:r>
                        <a:rPr lang="en-US" sz="2400" b="1" dirty="0" smtClean="0">
                          <a:effectLst>
                            <a:outerShdw blurRad="38100" dist="38100" dir="2700000" algn="tl">
                              <a:srgbClr val="000000">
                                <a:alpha val="43137"/>
                              </a:srgbClr>
                            </a:outerShdw>
                          </a:effectLst>
                        </a:rPr>
                        <a:t>Year</a:t>
                      </a:r>
                      <a:endParaRPr lang="en-US" sz="2400" b="1" dirty="0">
                        <a:effectLst>
                          <a:outerShdw blurRad="38100" dist="38100" dir="2700000" algn="tl">
                            <a:srgbClr val="000000">
                              <a:alpha val="43137"/>
                            </a:srgbClr>
                          </a:outerShdw>
                        </a:effectLst>
                      </a:endParaRPr>
                    </a:p>
                  </a:txBody>
                  <a:tcPr/>
                </a:tc>
                <a:tc>
                  <a:txBody>
                    <a:bodyPr/>
                    <a:lstStyle/>
                    <a:p>
                      <a:pPr algn="ctr"/>
                      <a:endParaRPr kumimoji="0" lang="en-US" sz="2400" b="1" kern="1200" dirty="0" smtClean="0">
                        <a:effectLst>
                          <a:outerShdw blurRad="38100" dist="38100" dir="2700000" algn="tl">
                            <a:srgbClr val="000000">
                              <a:alpha val="43137"/>
                            </a:srgbClr>
                          </a:outerShdw>
                        </a:effectLst>
                      </a:endParaRPr>
                    </a:p>
                    <a:p>
                      <a:pPr algn="ctr"/>
                      <a:r>
                        <a:rPr kumimoji="0" lang="en-US" sz="2400" b="1" kern="1200" dirty="0" smtClean="0">
                          <a:effectLst>
                            <a:outerShdw blurRad="38100" dist="38100" dir="2700000" algn="tl">
                              <a:srgbClr val="000000">
                                <a:alpha val="43137"/>
                              </a:srgbClr>
                            </a:outerShdw>
                          </a:effectLst>
                        </a:rPr>
                        <a:t> Wholesale price index</a:t>
                      </a:r>
                    </a:p>
                    <a:p>
                      <a:pPr algn="ctr"/>
                      <a:endParaRPr lang="en-US" sz="2400" b="1" dirty="0">
                        <a:effectLst>
                          <a:outerShdw blurRad="38100" dist="38100" dir="2700000" algn="tl">
                            <a:srgbClr val="000000">
                              <a:alpha val="43137"/>
                            </a:srgbClr>
                          </a:outerShdw>
                        </a:effectLst>
                      </a:endParaRPr>
                    </a:p>
                  </a:txBody>
                  <a:tcPr/>
                </a:tc>
              </a:tr>
              <a:tr h="519056">
                <a:tc>
                  <a:txBody>
                    <a:bodyPr/>
                    <a:lstStyle/>
                    <a:p>
                      <a:pPr algn="ctr"/>
                      <a:r>
                        <a:rPr lang="en-US" sz="2400" b="1" dirty="0" smtClean="0">
                          <a:effectLst>
                            <a:outerShdw blurRad="38100" dist="38100" dir="2700000" algn="tl">
                              <a:srgbClr val="000000">
                                <a:alpha val="43137"/>
                              </a:srgbClr>
                            </a:outerShdw>
                          </a:effectLst>
                        </a:rPr>
                        <a:t>1928-29</a:t>
                      </a:r>
                      <a:endParaRPr lang="en-US" sz="2400" b="1" dirty="0">
                        <a:effectLst>
                          <a:outerShdw blurRad="38100" dist="38100" dir="2700000" algn="tl">
                            <a:srgbClr val="000000">
                              <a:alpha val="43137"/>
                            </a:srgbClr>
                          </a:outerShdw>
                        </a:effectLst>
                      </a:endParaRPr>
                    </a:p>
                  </a:txBody>
                  <a:tcPr/>
                </a:tc>
                <a:tc>
                  <a:txBody>
                    <a:bodyPr/>
                    <a:lstStyle/>
                    <a:p>
                      <a:pPr algn="ctr"/>
                      <a:r>
                        <a:rPr kumimoji="0" lang="en-US" sz="2400" b="1" kern="1200" dirty="0" smtClean="0">
                          <a:effectLst>
                            <a:outerShdw blurRad="38100" dist="38100" dir="2700000" algn="tl">
                              <a:srgbClr val="000000">
                                <a:alpha val="43137"/>
                              </a:srgbClr>
                            </a:outerShdw>
                          </a:effectLst>
                        </a:rPr>
                        <a:t>133.55</a:t>
                      </a:r>
                      <a:endParaRPr lang="en-US" sz="2400" b="1" dirty="0">
                        <a:effectLst>
                          <a:outerShdw blurRad="38100" dist="38100" dir="2700000" algn="tl">
                            <a:srgbClr val="000000">
                              <a:alpha val="43137"/>
                            </a:srgbClr>
                          </a:outerShdw>
                        </a:effectLst>
                      </a:endParaRPr>
                    </a:p>
                  </a:txBody>
                  <a:tcPr/>
                </a:tc>
              </a:tr>
              <a:tr h="519056">
                <a:tc>
                  <a:txBody>
                    <a:bodyPr/>
                    <a:lstStyle/>
                    <a:p>
                      <a:pPr algn="ctr"/>
                      <a:r>
                        <a:rPr kumimoji="0" lang="en-US" sz="2400" b="1" kern="1200" dirty="0" smtClean="0">
                          <a:effectLst>
                            <a:outerShdw blurRad="38100" dist="38100" dir="2700000" algn="tl">
                              <a:srgbClr val="000000">
                                <a:alpha val="43137"/>
                              </a:srgbClr>
                            </a:outerShdw>
                          </a:effectLst>
                        </a:rPr>
                        <a:t>1929-30</a:t>
                      </a:r>
                      <a:endParaRPr lang="en-US" sz="2400" b="1" dirty="0">
                        <a:effectLst>
                          <a:outerShdw blurRad="38100" dist="38100" dir="2700000" algn="tl">
                            <a:srgbClr val="000000">
                              <a:alpha val="43137"/>
                            </a:srgbClr>
                          </a:outerShdw>
                        </a:effectLst>
                      </a:endParaRPr>
                    </a:p>
                  </a:txBody>
                  <a:tcPr/>
                </a:tc>
                <a:tc>
                  <a:txBody>
                    <a:bodyPr/>
                    <a:lstStyle/>
                    <a:p>
                      <a:pPr algn="ctr"/>
                      <a:r>
                        <a:rPr kumimoji="0" lang="en-US" sz="2400" b="1" kern="1200" dirty="0" smtClean="0">
                          <a:effectLst>
                            <a:outerShdw blurRad="38100" dist="38100" dir="2700000" algn="tl">
                              <a:srgbClr val="000000">
                                <a:alpha val="43137"/>
                              </a:srgbClr>
                            </a:outerShdw>
                          </a:effectLst>
                        </a:rPr>
                        <a:t>112.50</a:t>
                      </a:r>
                      <a:endParaRPr lang="en-US" sz="2400" b="1" dirty="0">
                        <a:effectLst>
                          <a:outerShdw blurRad="38100" dist="38100" dir="2700000" algn="tl">
                            <a:srgbClr val="000000">
                              <a:alpha val="43137"/>
                            </a:srgbClr>
                          </a:outerShdw>
                        </a:effectLst>
                      </a:endParaRPr>
                    </a:p>
                  </a:txBody>
                  <a:tcPr/>
                </a:tc>
              </a:tr>
              <a:tr h="519056">
                <a:tc>
                  <a:txBody>
                    <a:bodyPr/>
                    <a:lstStyle/>
                    <a:p>
                      <a:pPr algn="ctr"/>
                      <a:r>
                        <a:rPr kumimoji="0" lang="en-US" sz="2400" b="1" kern="1200" dirty="0" smtClean="0">
                          <a:effectLst>
                            <a:outerShdw blurRad="38100" dist="38100" dir="2700000" algn="tl">
                              <a:srgbClr val="000000">
                                <a:alpha val="43137"/>
                              </a:srgbClr>
                            </a:outerShdw>
                          </a:effectLst>
                        </a:rPr>
                        <a:t>1930-31</a:t>
                      </a:r>
                      <a:endParaRPr lang="en-US" sz="2400" b="1" dirty="0">
                        <a:effectLst>
                          <a:outerShdw blurRad="38100" dist="38100" dir="2700000" algn="tl">
                            <a:srgbClr val="000000">
                              <a:alpha val="43137"/>
                            </a:srgbClr>
                          </a:outerShdw>
                        </a:effectLst>
                      </a:endParaRPr>
                    </a:p>
                  </a:txBody>
                  <a:tcPr/>
                </a:tc>
                <a:tc>
                  <a:txBody>
                    <a:bodyPr/>
                    <a:lstStyle/>
                    <a:p>
                      <a:pPr algn="ctr"/>
                      <a:r>
                        <a:rPr kumimoji="0" lang="en-US" sz="2400" b="1" kern="1200" dirty="0" smtClean="0">
                          <a:effectLst>
                            <a:outerShdw blurRad="38100" dist="38100" dir="2700000" algn="tl">
                              <a:srgbClr val="000000">
                                <a:alpha val="43137"/>
                              </a:srgbClr>
                            </a:outerShdw>
                          </a:effectLst>
                        </a:rPr>
                        <a:t>83.55</a:t>
                      </a:r>
                      <a:endParaRPr lang="en-US" sz="2400" b="1" dirty="0">
                        <a:effectLst>
                          <a:outerShdw blurRad="38100" dist="38100" dir="2700000" algn="tl">
                            <a:srgbClr val="000000">
                              <a:alpha val="43137"/>
                            </a:srgbClr>
                          </a:outerShdw>
                        </a:effectLst>
                      </a:endParaRPr>
                    </a:p>
                  </a:txBody>
                  <a:tcPr/>
                </a:tc>
              </a:tr>
              <a:tr h="519056">
                <a:tc>
                  <a:txBody>
                    <a:bodyPr/>
                    <a:lstStyle/>
                    <a:p>
                      <a:pPr algn="ctr"/>
                      <a:r>
                        <a:rPr kumimoji="0" lang="en-US" sz="2400" b="1" kern="1200" dirty="0" smtClean="0">
                          <a:effectLst>
                            <a:outerShdw blurRad="38100" dist="38100" dir="2700000" algn="tl">
                              <a:srgbClr val="000000">
                                <a:alpha val="43137"/>
                              </a:srgbClr>
                            </a:outerShdw>
                          </a:effectLst>
                        </a:rPr>
                        <a:t>1931-32</a:t>
                      </a:r>
                      <a:endParaRPr lang="en-US" sz="2400" b="1" dirty="0">
                        <a:effectLst>
                          <a:outerShdw blurRad="38100" dist="38100" dir="2700000" algn="tl">
                            <a:srgbClr val="000000">
                              <a:alpha val="43137"/>
                            </a:srgbClr>
                          </a:outerShdw>
                        </a:effectLst>
                      </a:endParaRPr>
                    </a:p>
                  </a:txBody>
                  <a:tcPr/>
                </a:tc>
                <a:tc>
                  <a:txBody>
                    <a:bodyPr/>
                    <a:lstStyle/>
                    <a:p>
                      <a:pPr algn="ctr"/>
                      <a:r>
                        <a:rPr kumimoji="0" lang="en-US" sz="2400" b="1" kern="1200" dirty="0" smtClean="0">
                          <a:effectLst>
                            <a:outerShdw blurRad="38100" dist="38100" dir="2700000" algn="tl">
                              <a:srgbClr val="000000">
                                <a:alpha val="43137"/>
                              </a:srgbClr>
                            </a:outerShdw>
                          </a:effectLst>
                        </a:rPr>
                        <a:t>82.89</a:t>
                      </a:r>
                      <a:endParaRPr lang="en-US" sz="2400" b="1" dirty="0">
                        <a:effectLst>
                          <a:outerShdw blurRad="38100" dist="38100" dir="2700000" algn="tl">
                            <a:srgbClr val="000000">
                              <a:alpha val="43137"/>
                            </a:srgbClr>
                          </a:outerShdw>
                        </a:effectLst>
                      </a:endParaRPr>
                    </a:p>
                  </a:txBody>
                  <a:tcPr/>
                </a:tc>
              </a:tr>
              <a:tr h="519056">
                <a:tc>
                  <a:txBody>
                    <a:bodyPr/>
                    <a:lstStyle/>
                    <a:p>
                      <a:pPr algn="ctr"/>
                      <a:r>
                        <a:rPr kumimoji="0" lang="en-US" sz="2400" b="1" kern="1200" dirty="0" smtClean="0">
                          <a:effectLst>
                            <a:outerShdw blurRad="38100" dist="38100" dir="2700000" algn="tl">
                              <a:srgbClr val="000000">
                                <a:alpha val="43137"/>
                              </a:srgbClr>
                            </a:outerShdw>
                          </a:effectLst>
                        </a:rPr>
                        <a:t>1932-33</a:t>
                      </a:r>
                      <a:endParaRPr lang="en-US" sz="2400" b="1" dirty="0">
                        <a:effectLst>
                          <a:outerShdw blurRad="38100" dist="38100" dir="2700000" algn="tl">
                            <a:srgbClr val="000000">
                              <a:alpha val="43137"/>
                            </a:srgbClr>
                          </a:outerShdw>
                        </a:effectLst>
                      </a:endParaRPr>
                    </a:p>
                  </a:txBody>
                  <a:tcPr/>
                </a:tc>
                <a:tc>
                  <a:txBody>
                    <a:bodyPr/>
                    <a:lstStyle/>
                    <a:p>
                      <a:pPr algn="ctr"/>
                      <a:r>
                        <a:rPr kumimoji="0" lang="en-US" sz="2400" b="1" kern="1200" dirty="0" smtClean="0">
                          <a:effectLst>
                            <a:outerShdw blurRad="38100" dist="38100" dir="2700000" algn="tl">
                              <a:srgbClr val="000000">
                                <a:alpha val="43137"/>
                              </a:srgbClr>
                            </a:outerShdw>
                          </a:effectLst>
                        </a:rPr>
                        <a:t>79.61</a:t>
                      </a:r>
                      <a:endParaRPr lang="en-US" sz="2400" b="1" dirty="0">
                        <a:effectLst>
                          <a:outerShdw blurRad="38100" dist="38100" dir="2700000" algn="tl">
                            <a:srgbClr val="000000">
                              <a:alpha val="43137"/>
                            </a:srgbClr>
                          </a:outerShdw>
                        </a:effectLst>
                      </a:endParaRPr>
                    </a:p>
                  </a:txBody>
                  <a:tcPr/>
                </a:tc>
              </a:tr>
              <a:tr h="519056">
                <a:tc>
                  <a:txBody>
                    <a:bodyPr/>
                    <a:lstStyle/>
                    <a:p>
                      <a:pPr algn="ctr"/>
                      <a:r>
                        <a:rPr kumimoji="0" lang="en-US" sz="2400" b="1" kern="1200" dirty="0" smtClean="0">
                          <a:effectLst>
                            <a:outerShdw blurRad="38100" dist="38100" dir="2700000" algn="tl">
                              <a:srgbClr val="000000">
                                <a:alpha val="43137"/>
                              </a:srgbClr>
                            </a:outerShdw>
                          </a:effectLst>
                        </a:rPr>
                        <a:t>1933-34</a:t>
                      </a:r>
                      <a:endParaRPr lang="en-US" sz="2400" b="1" dirty="0">
                        <a:effectLst>
                          <a:outerShdw blurRad="38100" dist="38100" dir="2700000" algn="tl">
                            <a:srgbClr val="000000">
                              <a:alpha val="43137"/>
                            </a:srgbClr>
                          </a:outerShdw>
                        </a:effectLst>
                      </a:endParaRPr>
                    </a:p>
                  </a:txBody>
                  <a:tcPr/>
                </a:tc>
                <a:tc>
                  <a:txBody>
                    <a:bodyPr/>
                    <a:lstStyle/>
                    <a:p>
                      <a:pPr algn="ctr"/>
                      <a:r>
                        <a:rPr kumimoji="0" lang="en-US" sz="2400" b="1" kern="1200" dirty="0" smtClean="0">
                          <a:effectLst>
                            <a:outerShdw blurRad="38100" dist="38100" dir="2700000" algn="tl">
                              <a:srgbClr val="000000">
                                <a:alpha val="43137"/>
                              </a:srgbClr>
                            </a:outerShdw>
                          </a:effectLst>
                        </a:rPr>
                        <a:t>78.28</a:t>
                      </a:r>
                      <a:endParaRPr lang="en-US" sz="2400" b="1" dirty="0">
                        <a:effectLst>
                          <a:outerShdw blurRad="38100" dist="38100" dir="2700000" algn="tl">
                            <a:srgbClr val="000000">
                              <a:alpha val="43137"/>
                            </a:srgbClr>
                          </a:outerShdw>
                        </a:effectLst>
                      </a:endParaRPr>
                    </a:p>
                  </a:txBody>
                  <a:tcPr/>
                </a:tc>
              </a:tr>
            </a:tbl>
          </a:graphicData>
        </a:graphic>
      </p:graphicFrame>
      <p:sp>
        <p:nvSpPr>
          <p:cNvPr id="3" name="TextBox 2"/>
          <p:cNvSpPr txBox="1"/>
          <p:nvPr/>
        </p:nvSpPr>
        <p:spPr>
          <a:xfrm>
            <a:off x="1371600" y="381000"/>
            <a:ext cx="6781800" cy="369332"/>
          </a:xfrm>
          <a:prstGeom prst="rect">
            <a:avLst/>
          </a:prstGeom>
          <a:noFill/>
        </p:spPr>
        <p:txBody>
          <a:bodyPr wrap="square" rtlCol="0">
            <a:spAutoFit/>
          </a:bodyPr>
          <a:lstStyle/>
          <a:p>
            <a:endParaRPr lang="en-US" dirty="0"/>
          </a:p>
        </p:txBody>
      </p:sp>
      <p:sp>
        <p:nvSpPr>
          <p:cNvPr id="2049" name="Rectangle 1"/>
          <p:cNvSpPr>
            <a:spLocks noChangeArrowheads="1"/>
          </p:cNvSpPr>
          <p:nvPr/>
        </p:nvSpPr>
        <p:spPr bwMode="auto">
          <a:xfrm>
            <a:off x="304800" y="381000"/>
            <a:ext cx="8324715" cy="461665"/>
          </a:xfrm>
          <a:prstGeom prst="rect">
            <a:avLst/>
          </a:prstGeom>
          <a:ln>
            <a:headEnd/>
            <a:tailEnd/>
          </a:ln>
        </p:spPr>
        <p:style>
          <a:lnRef idx="1">
            <a:schemeClr val="accent1"/>
          </a:lnRef>
          <a:fillRef idx="3">
            <a:schemeClr val="accent1"/>
          </a:fillRef>
          <a:effectRef idx="2">
            <a:schemeClr val="accent1"/>
          </a:effectRef>
          <a:fontRef idx="minor">
            <a:schemeClr val="lt1"/>
          </a:fontRef>
        </p:style>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Bookman Old Style" pitchFamily="18" charset="0"/>
                <a:ea typeface="Times New Roman" pitchFamily="18" charset="0"/>
                <a:cs typeface="Arial" pitchFamily="34" charset="0"/>
              </a:rPr>
              <a:t>Wholesale Price Index, India (1928-29 to 1933-34).</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p:dissolv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srcRect/>
          <a:tile tx="0" ty="0" sx="100000" sy="100000" flip="none" algn="tl"/>
        </a:blipFill>
        <a:effectLst/>
      </p:bgPr>
    </p:bg>
    <p:spTree>
      <p:nvGrpSpPr>
        <p:cNvPr id="1" name=""/>
        <p:cNvGrpSpPr/>
        <p:nvPr/>
      </p:nvGrpSpPr>
      <p:grpSpPr>
        <a:xfrm>
          <a:off x="0" y="0"/>
          <a:ext cx="0" cy="0"/>
          <a:chOff x="0" y="0"/>
          <a:chExt cx="0" cy="0"/>
        </a:xfrm>
      </p:grpSpPr>
      <p:graphicFrame>
        <p:nvGraphicFramePr>
          <p:cNvPr id="3" name="Chart 2"/>
          <p:cNvGraphicFramePr/>
          <p:nvPr/>
        </p:nvGraphicFramePr>
        <p:xfrm>
          <a:off x="1219200" y="914400"/>
          <a:ext cx="6934200" cy="5181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p:wheel spokes="2"/>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1"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i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1">
        <p:bldAsOne/>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3" cstate="print"/>
          <a:tile tx="0" ty="0" sx="100000" sy="100000" flip="none" algn="tl"/>
        </a:blipFill>
        <a:effectLst/>
      </p:bgPr>
    </p:bg>
    <p:spTree>
      <p:nvGrpSpPr>
        <p:cNvPr id="1" name=""/>
        <p:cNvGrpSpPr/>
        <p:nvPr/>
      </p:nvGrpSpPr>
      <p:grpSpPr>
        <a:xfrm>
          <a:off x="0" y="0"/>
          <a:ext cx="0" cy="0"/>
          <a:chOff x="0" y="0"/>
          <a:chExt cx="0" cy="0"/>
        </a:xfrm>
      </p:grpSpPr>
      <p:sp>
        <p:nvSpPr>
          <p:cNvPr id="2" name="TextBox 1"/>
          <p:cNvSpPr txBox="1"/>
          <p:nvPr/>
        </p:nvSpPr>
        <p:spPr>
          <a:xfrm>
            <a:off x="533400" y="304800"/>
            <a:ext cx="7848600" cy="830997"/>
          </a:xfrm>
          <a:prstGeom prst="rect">
            <a:avLst/>
          </a:prstGeom>
        </p:spPr>
        <p:style>
          <a:lnRef idx="0">
            <a:schemeClr val="accent4"/>
          </a:lnRef>
          <a:fillRef idx="3">
            <a:schemeClr val="accent4"/>
          </a:fillRef>
          <a:effectRef idx="3">
            <a:schemeClr val="accent4"/>
          </a:effectRef>
          <a:fontRef idx="minor">
            <a:schemeClr val="lt1"/>
          </a:fontRef>
        </p:style>
        <p:txBody>
          <a:bodyPr wrap="square" rtlCol="0">
            <a:spAutoFit/>
          </a:bodyPr>
          <a:lstStyle/>
          <a:p>
            <a:pPr algn="ctr">
              <a:defRPr/>
            </a:pPr>
            <a:r>
              <a:rPr lang="en-US" sz="2400" b="1" dirty="0" smtClean="0"/>
              <a:t>Wholesale price index of India in agricultural and non-agricultural products (1928-1934)</a:t>
            </a:r>
            <a:endParaRPr lang="en-US" sz="2400" dirty="0" smtClean="0"/>
          </a:p>
        </p:txBody>
      </p:sp>
      <p:graphicFrame>
        <p:nvGraphicFramePr>
          <p:cNvPr id="3" name="Table 2"/>
          <p:cNvGraphicFramePr>
            <a:graphicFrameLocks noGrp="1"/>
          </p:cNvGraphicFramePr>
          <p:nvPr/>
        </p:nvGraphicFramePr>
        <p:xfrm>
          <a:off x="1066800" y="1397000"/>
          <a:ext cx="7162800" cy="5202758"/>
        </p:xfrm>
        <a:graphic>
          <a:graphicData uri="http://schemas.openxmlformats.org/drawingml/2006/table">
            <a:tbl>
              <a:tblPr firstRow="1" bandRow="1">
                <a:tableStyleId>{125E5076-3810-47DD-B79F-674D7AD40C01}</a:tableStyleId>
              </a:tblPr>
              <a:tblGrid>
                <a:gridCol w="2387600"/>
                <a:gridCol w="2387600"/>
                <a:gridCol w="2387600"/>
              </a:tblGrid>
              <a:tr h="989762">
                <a:tc>
                  <a:txBody>
                    <a:bodyPr/>
                    <a:lstStyle/>
                    <a:p>
                      <a:pPr algn="ctr"/>
                      <a:r>
                        <a:rPr kumimoji="0" lang="en-US" sz="2400" kern="1200" dirty="0" smtClean="0">
                          <a:effectLst>
                            <a:outerShdw blurRad="38100" dist="38100" dir="2700000" algn="tl">
                              <a:srgbClr val="000000">
                                <a:alpha val="43137"/>
                              </a:srgbClr>
                            </a:outerShdw>
                          </a:effectLst>
                        </a:rPr>
                        <a:t>Year</a:t>
                      </a:r>
                      <a:endParaRPr lang="en-US" sz="2400" b="1" dirty="0">
                        <a:effectLst>
                          <a:outerShdw blurRad="38100" dist="38100" dir="2700000" algn="tl">
                            <a:srgbClr val="000000">
                              <a:alpha val="43137"/>
                            </a:srgbClr>
                          </a:outerShdw>
                        </a:effectLst>
                      </a:endParaRPr>
                    </a:p>
                  </a:txBody>
                  <a:tcPr/>
                </a:tc>
                <a:tc>
                  <a:txBody>
                    <a:bodyPr/>
                    <a:lstStyle/>
                    <a:p>
                      <a:pPr algn="ctr"/>
                      <a:r>
                        <a:rPr kumimoji="0" lang="en-US" sz="2400" kern="1200" dirty="0" smtClean="0">
                          <a:effectLst>
                            <a:outerShdw blurRad="38100" dist="38100" dir="2700000" algn="tl">
                              <a:srgbClr val="000000">
                                <a:alpha val="43137"/>
                              </a:srgbClr>
                            </a:outerShdw>
                          </a:effectLst>
                        </a:rPr>
                        <a:t>Agricultural Products</a:t>
                      </a:r>
                      <a:endParaRPr lang="en-US" sz="2400" b="1" dirty="0">
                        <a:effectLst>
                          <a:outerShdw blurRad="38100" dist="38100" dir="2700000" algn="tl">
                            <a:srgbClr val="000000">
                              <a:alpha val="43137"/>
                            </a:srgbClr>
                          </a:outerShdw>
                        </a:effectLst>
                      </a:endParaRPr>
                    </a:p>
                  </a:txBody>
                  <a:tcPr/>
                </a:tc>
                <a:tc>
                  <a:txBody>
                    <a:bodyPr/>
                    <a:lstStyle/>
                    <a:p>
                      <a:pPr algn="ctr"/>
                      <a:r>
                        <a:rPr kumimoji="0" lang="en-US" sz="2400" kern="1200" dirty="0" smtClean="0">
                          <a:effectLst>
                            <a:outerShdw blurRad="38100" dist="38100" dir="2700000" algn="tl">
                              <a:srgbClr val="000000">
                                <a:alpha val="43137"/>
                              </a:srgbClr>
                            </a:outerShdw>
                          </a:effectLst>
                        </a:rPr>
                        <a:t>Non-Agricultural Products</a:t>
                      </a:r>
                      <a:endParaRPr lang="en-US" sz="2400" b="1" dirty="0">
                        <a:effectLst>
                          <a:outerShdw blurRad="38100" dist="38100" dir="2700000" algn="tl">
                            <a:srgbClr val="000000">
                              <a:alpha val="43137"/>
                            </a:srgbClr>
                          </a:outerShdw>
                        </a:effectLst>
                      </a:endParaRPr>
                    </a:p>
                  </a:txBody>
                  <a:tcPr/>
                </a:tc>
              </a:tr>
              <a:tr h="573434">
                <a:tc>
                  <a:txBody>
                    <a:bodyPr/>
                    <a:lstStyle/>
                    <a:p>
                      <a:pPr algn="ctr"/>
                      <a:r>
                        <a:rPr kumimoji="0" lang="en-US" sz="2400" kern="1200" dirty="0" smtClean="0">
                          <a:effectLst>
                            <a:outerShdw blurRad="38100" dist="38100" dir="2700000" algn="tl">
                              <a:srgbClr val="000000">
                                <a:alpha val="43137"/>
                              </a:srgbClr>
                            </a:outerShdw>
                          </a:effectLst>
                        </a:rPr>
                        <a:t>1928</a:t>
                      </a:r>
                      <a:endParaRPr lang="en-US" sz="2400" b="1" dirty="0">
                        <a:effectLst>
                          <a:outerShdw blurRad="38100" dist="38100" dir="2700000" algn="tl">
                            <a:srgbClr val="000000">
                              <a:alpha val="43137"/>
                            </a:srgbClr>
                          </a:outerShdw>
                        </a:effectLst>
                      </a:endParaRPr>
                    </a:p>
                  </a:txBody>
                  <a:tcPr/>
                </a:tc>
                <a:tc>
                  <a:txBody>
                    <a:bodyPr/>
                    <a:lstStyle/>
                    <a:p>
                      <a:pPr algn="ctr"/>
                      <a:r>
                        <a:rPr kumimoji="0" lang="en-US" sz="2400" kern="1200" dirty="0" smtClean="0">
                          <a:effectLst>
                            <a:outerShdw blurRad="38100" dist="38100" dir="2700000" algn="tl">
                              <a:srgbClr val="000000">
                                <a:alpha val="43137"/>
                              </a:srgbClr>
                            </a:outerShdw>
                          </a:effectLst>
                        </a:rPr>
                        <a:t>267</a:t>
                      </a:r>
                      <a:endParaRPr lang="en-US" sz="2400" b="1" dirty="0">
                        <a:effectLst>
                          <a:outerShdw blurRad="38100" dist="38100" dir="2700000" algn="tl">
                            <a:srgbClr val="000000">
                              <a:alpha val="43137"/>
                            </a:srgbClr>
                          </a:outerShdw>
                        </a:effectLst>
                      </a:endParaRPr>
                    </a:p>
                  </a:txBody>
                  <a:tcPr/>
                </a:tc>
                <a:tc>
                  <a:txBody>
                    <a:bodyPr/>
                    <a:lstStyle/>
                    <a:p>
                      <a:pPr algn="ctr"/>
                      <a:r>
                        <a:rPr kumimoji="0" lang="en-US" sz="2400" kern="1200" dirty="0" smtClean="0">
                          <a:effectLst>
                            <a:outerShdw blurRad="38100" dist="38100" dir="2700000" algn="tl">
                              <a:srgbClr val="000000">
                                <a:alpha val="43137"/>
                              </a:srgbClr>
                            </a:outerShdw>
                          </a:effectLst>
                        </a:rPr>
                        <a:t>182</a:t>
                      </a:r>
                      <a:endParaRPr lang="en-US" sz="2400" b="1" dirty="0">
                        <a:effectLst>
                          <a:outerShdw blurRad="38100" dist="38100" dir="2700000" algn="tl">
                            <a:srgbClr val="000000">
                              <a:alpha val="43137"/>
                            </a:srgbClr>
                          </a:outerShdw>
                        </a:effectLst>
                      </a:endParaRPr>
                    </a:p>
                  </a:txBody>
                  <a:tcPr/>
                </a:tc>
              </a:tr>
              <a:tr h="573434">
                <a:tc>
                  <a:txBody>
                    <a:bodyPr/>
                    <a:lstStyle/>
                    <a:p>
                      <a:pPr algn="ctr"/>
                      <a:r>
                        <a:rPr kumimoji="0" lang="en-US" sz="2400" kern="1200" dirty="0" smtClean="0">
                          <a:effectLst>
                            <a:outerShdw blurRad="38100" dist="38100" dir="2700000" algn="tl">
                              <a:srgbClr val="000000">
                                <a:alpha val="43137"/>
                              </a:srgbClr>
                            </a:outerShdw>
                          </a:effectLst>
                        </a:rPr>
                        <a:t>1929</a:t>
                      </a:r>
                      <a:endParaRPr lang="en-US" sz="2400" b="1" dirty="0">
                        <a:effectLst>
                          <a:outerShdw blurRad="38100" dist="38100" dir="2700000" algn="tl">
                            <a:srgbClr val="000000">
                              <a:alpha val="43137"/>
                            </a:srgbClr>
                          </a:outerShdw>
                        </a:effectLst>
                      </a:endParaRPr>
                    </a:p>
                  </a:txBody>
                  <a:tcPr/>
                </a:tc>
                <a:tc>
                  <a:txBody>
                    <a:bodyPr/>
                    <a:lstStyle/>
                    <a:p>
                      <a:pPr algn="ctr"/>
                      <a:r>
                        <a:rPr kumimoji="0" lang="en-US" sz="2400" kern="1200" dirty="0" smtClean="0">
                          <a:effectLst>
                            <a:outerShdw blurRad="38100" dist="38100" dir="2700000" algn="tl">
                              <a:srgbClr val="000000">
                                <a:alpha val="43137"/>
                              </a:srgbClr>
                            </a:outerShdw>
                          </a:effectLst>
                        </a:rPr>
                        <a:t>252</a:t>
                      </a:r>
                      <a:endParaRPr lang="en-US" sz="2400" b="1" dirty="0">
                        <a:effectLst>
                          <a:outerShdw blurRad="38100" dist="38100" dir="2700000" algn="tl">
                            <a:srgbClr val="000000">
                              <a:alpha val="43137"/>
                            </a:srgbClr>
                          </a:outerShdw>
                        </a:effectLst>
                      </a:endParaRPr>
                    </a:p>
                  </a:txBody>
                  <a:tcPr/>
                </a:tc>
                <a:tc>
                  <a:txBody>
                    <a:bodyPr/>
                    <a:lstStyle/>
                    <a:p>
                      <a:pPr algn="ctr"/>
                      <a:r>
                        <a:rPr kumimoji="0" lang="en-US" sz="2400" kern="1200" dirty="0" smtClean="0">
                          <a:effectLst>
                            <a:outerShdw blurRad="38100" dist="38100" dir="2700000" algn="tl">
                              <a:srgbClr val="000000">
                                <a:alpha val="43137"/>
                              </a:srgbClr>
                            </a:outerShdw>
                          </a:effectLst>
                        </a:rPr>
                        <a:t>182</a:t>
                      </a:r>
                      <a:endParaRPr lang="en-US" sz="2400" b="1" dirty="0">
                        <a:effectLst>
                          <a:outerShdw blurRad="38100" dist="38100" dir="2700000" algn="tl">
                            <a:srgbClr val="000000">
                              <a:alpha val="43137"/>
                            </a:srgbClr>
                          </a:outerShdw>
                        </a:effectLst>
                      </a:endParaRPr>
                    </a:p>
                  </a:txBody>
                  <a:tcPr/>
                </a:tc>
              </a:tr>
              <a:tr h="573434">
                <a:tc>
                  <a:txBody>
                    <a:bodyPr/>
                    <a:lstStyle/>
                    <a:p>
                      <a:pPr algn="ctr"/>
                      <a:r>
                        <a:rPr kumimoji="0" lang="en-US" sz="2400" kern="1200" dirty="0" smtClean="0">
                          <a:effectLst>
                            <a:outerShdw blurRad="38100" dist="38100" dir="2700000" algn="tl">
                              <a:srgbClr val="000000">
                                <a:alpha val="43137"/>
                              </a:srgbClr>
                            </a:outerShdw>
                          </a:effectLst>
                        </a:rPr>
                        <a:t>1930</a:t>
                      </a:r>
                      <a:endParaRPr lang="en-US" sz="2400" b="1" dirty="0">
                        <a:effectLst>
                          <a:outerShdw blurRad="38100" dist="38100" dir="2700000" algn="tl">
                            <a:srgbClr val="000000">
                              <a:alpha val="43137"/>
                            </a:srgbClr>
                          </a:outerShdw>
                        </a:effectLst>
                      </a:endParaRPr>
                    </a:p>
                  </a:txBody>
                  <a:tcPr/>
                </a:tc>
                <a:tc>
                  <a:txBody>
                    <a:bodyPr/>
                    <a:lstStyle/>
                    <a:p>
                      <a:pPr algn="ctr"/>
                      <a:r>
                        <a:rPr kumimoji="0" lang="en-US" sz="2400" kern="1200" dirty="0" smtClean="0">
                          <a:effectLst>
                            <a:outerShdw blurRad="38100" dist="38100" dir="2700000" algn="tl">
                              <a:srgbClr val="000000">
                                <a:alpha val="43137"/>
                              </a:srgbClr>
                            </a:outerShdw>
                          </a:effectLst>
                        </a:rPr>
                        <a:t>206</a:t>
                      </a:r>
                      <a:endParaRPr lang="en-US" sz="2400" b="1" dirty="0">
                        <a:effectLst>
                          <a:outerShdw blurRad="38100" dist="38100" dir="2700000" algn="tl">
                            <a:srgbClr val="000000">
                              <a:alpha val="43137"/>
                            </a:srgbClr>
                          </a:outerShdw>
                        </a:effectLst>
                      </a:endParaRPr>
                    </a:p>
                  </a:txBody>
                  <a:tcPr/>
                </a:tc>
                <a:tc>
                  <a:txBody>
                    <a:bodyPr/>
                    <a:lstStyle/>
                    <a:p>
                      <a:pPr algn="ctr"/>
                      <a:r>
                        <a:rPr kumimoji="0" lang="en-US" sz="2400" kern="1200" dirty="0" smtClean="0">
                          <a:effectLst>
                            <a:outerShdw blurRad="38100" dist="38100" dir="2700000" algn="tl">
                              <a:srgbClr val="000000">
                                <a:alpha val="43137"/>
                              </a:srgbClr>
                            </a:outerShdw>
                          </a:effectLst>
                        </a:rPr>
                        <a:t>154</a:t>
                      </a:r>
                      <a:endParaRPr lang="en-US" sz="2400" b="1" dirty="0">
                        <a:effectLst>
                          <a:outerShdw blurRad="38100" dist="38100" dir="2700000" algn="tl">
                            <a:srgbClr val="000000">
                              <a:alpha val="43137"/>
                            </a:srgbClr>
                          </a:outerShdw>
                        </a:effectLst>
                      </a:endParaRPr>
                    </a:p>
                  </a:txBody>
                  <a:tcPr/>
                </a:tc>
              </a:tr>
              <a:tr h="573434">
                <a:tc>
                  <a:txBody>
                    <a:bodyPr/>
                    <a:lstStyle/>
                    <a:p>
                      <a:pPr algn="ctr"/>
                      <a:r>
                        <a:rPr kumimoji="0" lang="en-US" sz="2400" kern="1200" dirty="0" smtClean="0">
                          <a:effectLst>
                            <a:outerShdw blurRad="38100" dist="38100" dir="2700000" algn="tl">
                              <a:srgbClr val="000000">
                                <a:alpha val="43137"/>
                              </a:srgbClr>
                            </a:outerShdw>
                          </a:effectLst>
                        </a:rPr>
                        <a:t>1931</a:t>
                      </a:r>
                      <a:endParaRPr lang="en-US" sz="2400" b="1" dirty="0">
                        <a:effectLst>
                          <a:outerShdw blurRad="38100" dist="38100" dir="2700000" algn="tl">
                            <a:srgbClr val="000000">
                              <a:alpha val="43137"/>
                            </a:srgbClr>
                          </a:outerShdw>
                        </a:effectLst>
                      </a:endParaRPr>
                    </a:p>
                  </a:txBody>
                  <a:tcPr/>
                </a:tc>
                <a:tc>
                  <a:txBody>
                    <a:bodyPr/>
                    <a:lstStyle/>
                    <a:p>
                      <a:pPr algn="ctr"/>
                      <a:r>
                        <a:rPr kumimoji="0" lang="en-US" sz="2400" kern="1200" dirty="0" smtClean="0">
                          <a:effectLst>
                            <a:outerShdw blurRad="38100" dist="38100" dir="2700000" algn="tl">
                              <a:srgbClr val="000000">
                                <a:alpha val="43137"/>
                              </a:srgbClr>
                            </a:outerShdw>
                          </a:effectLst>
                        </a:rPr>
                        <a:t>142</a:t>
                      </a:r>
                      <a:endParaRPr lang="en-US" sz="2400" b="1" dirty="0">
                        <a:effectLst>
                          <a:outerShdw blurRad="38100" dist="38100" dir="2700000" algn="tl">
                            <a:srgbClr val="000000">
                              <a:alpha val="43137"/>
                            </a:srgbClr>
                          </a:outerShdw>
                        </a:effectLst>
                      </a:endParaRPr>
                    </a:p>
                  </a:txBody>
                  <a:tcPr/>
                </a:tc>
                <a:tc>
                  <a:txBody>
                    <a:bodyPr/>
                    <a:lstStyle/>
                    <a:p>
                      <a:pPr algn="ctr"/>
                      <a:r>
                        <a:rPr kumimoji="0" lang="en-US" sz="2400" kern="1200" dirty="0" smtClean="0">
                          <a:effectLst>
                            <a:outerShdw blurRad="38100" dist="38100" dir="2700000" algn="tl">
                              <a:srgbClr val="000000">
                                <a:alpha val="43137"/>
                              </a:srgbClr>
                            </a:outerShdw>
                          </a:effectLst>
                        </a:rPr>
                        <a:t>120</a:t>
                      </a:r>
                      <a:endParaRPr lang="en-US" sz="2400" b="1" dirty="0">
                        <a:effectLst>
                          <a:outerShdw blurRad="38100" dist="38100" dir="2700000" algn="tl">
                            <a:srgbClr val="000000">
                              <a:alpha val="43137"/>
                            </a:srgbClr>
                          </a:outerShdw>
                        </a:effectLst>
                      </a:endParaRPr>
                    </a:p>
                  </a:txBody>
                  <a:tcPr/>
                </a:tc>
              </a:tr>
              <a:tr h="573434">
                <a:tc>
                  <a:txBody>
                    <a:bodyPr/>
                    <a:lstStyle/>
                    <a:p>
                      <a:pPr algn="ctr"/>
                      <a:r>
                        <a:rPr kumimoji="0" lang="en-US" sz="2400" kern="1200" dirty="0" smtClean="0">
                          <a:effectLst>
                            <a:outerShdw blurRad="38100" dist="38100" dir="2700000" algn="tl">
                              <a:srgbClr val="000000">
                                <a:alpha val="43137"/>
                              </a:srgbClr>
                            </a:outerShdw>
                          </a:effectLst>
                        </a:rPr>
                        <a:t>1932</a:t>
                      </a:r>
                      <a:endParaRPr lang="en-US" sz="2400" b="1" dirty="0">
                        <a:effectLst>
                          <a:outerShdw blurRad="38100" dist="38100" dir="2700000" algn="tl">
                            <a:srgbClr val="000000">
                              <a:alpha val="43137"/>
                            </a:srgbClr>
                          </a:outerShdw>
                        </a:effectLst>
                      </a:endParaRPr>
                    </a:p>
                  </a:txBody>
                  <a:tcPr/>
                </a:tc>
                <a:tc>
                  <a:txBody>
                    <a:bodyPr/>
                    <a:lstStyle/>
                    <a:p>
                      <a:pPr algn="ctr"/>
                      <a:r>
                        <a:rPr kumimoji="0" lang="en-US" sz="2400" kern="1200" dirty="0" smtClean="0">
                          <a:effectLst>
                            <a:outerShdw blurRad="38100" dist="38100" dir="2700000" algn="tl">
                              <a:srgbClr val="000000">
                                <a:alpha val="43137"/>
                              </a:srgbClr>
                            </a:outerShdw>
                          </a:effectLst>
                        </a:rPr>
                        <a:t>128</a:t>
                      </a:r>
                      <a:endParaRPr lang="en-US" sz="2400" b="1" dirty="0">
                        <a:effectLst>
                          <a:outerShdw blurRad="38100" dist="38100" dir="2700000" algn="tl">
                            <a:srgbClr val="000000">
                              <a:alpha val="43137"/>
                            </a:srgbClr>
                          </a:outerShdw>
                        </a:effectLst>
                      </a:endParaRPr>
                    </a:p>
                  </a:txBody>
                  <a:tcPr/>
                </a:tc>
                <a:tc>
                  <a:txBody>
                    <a:bodyPr/>
                    <a:lstStyle/>
                    <a:p>
                      <a:pPr algn="ctr"/>
                      <a:r>
                        <a:rPr kumimoji="0" lang="en-US" sz="2400" kern="1200" dirty="0" smtClean="0">
                          <a:effectLst>
                            <a:outerShdw blurRad="38100" dist="38100" dir="2700000" algn="tl">
                              <a:srgbClr val="000000">
                                <a:alpha val="43137"/>
                              </a:srgbClr>
                            </a:outerShdw>
                          </a:effectLst>
                        </a:rPr>
                        <a:t>116</a:t>
                      </a:r>
                      <a:endParaRPr lang="en-US" sz="2400" b="1" dirty="0">
                        <a:effectLst>
                          <a:outerShdw blurRad="38100" dist="38100" dir="2700000" algn="tl">
                            <a:srgbClr val="000000">
                              <a:alpha val="43137"/>
                            </a:srgbClr>
                          </a:outerShdw>
                        </a:effectLst>
                      </a:endParaRPr>
                    </a:p>
                  </a:txBody>
                  <a:tcPr/>
                </a:tc>
              </a:tr>
              <a:tr h="573434">
                <a:tc>
                  <a:txBody>
                    <a:bodyPr/>
                    <a:lstStyle/>
                    <a:p>
                      <a:pPr algn="ctr"/>
                      <a:r>
                        <a:rPr kumimoji="0" lang="en-US" sz="2400" kern="1200" dirty="0" smtClean="0">
                          <a:effectLst>
                            <a:outerShdw blurRad="38100" dist="38100" dir="2700000" algn="tl">
                              <a:srgbClr val="000000">
                                <a:alpha val="43137"/>
                              </a:srgbClr>
                            </a:outerShdw>
                          </a:effectLst>
                        </a:rPr>
                        <a:t>1933</a:t>
                      </a:r>
                      <a:endParaRPr lang="en-US" sz="2400" b="1" dirty="0">
                        <a:effectLst>
                          <a:outerShdw blurRad="38100" dist="38100" dir="2700000" algn="tl">
                            <a:srgbClr val="000000">
                              <a:alpha val="43137"/>
                            </a:srgbClr>
                          </a:outerShdw>
                        </a:effectLst>
                      </a:endParaRPr>
                    </a:p>
                  </a:txBody>
                  <a:tcPr/>
                </a:tc>
                <a:tc>
                  <a:txBody>
                    <a:bodyPr/>
                    <a:lstStyle/>
                    <a:p>
                      <a:pPr algn="ctr"/>
                      <a:r>
                        <a:rPr kumimoji="0" lang="en-US" sz="2400" kern="1200" dirty="0" smtClean="0">
                          <a:effectLst>
                            <a:outerShdw blurRad="38100" dist="38100" dir="2700000" algn="tl">
                              <a:srgbClr val="000000">
                                <a:alpha val="43137"/>
                              </a:srgbClr>
                            </a:outerShdw>
                          </a:effectLst>
                        </a:rPr>
                        <a:t>125</a:t>
                      </a:r>
                      <a:endParaRPr lang="en-US" sz="2400" b="1" dirty="0">
                        <a:effectLst>
                          <a:outerShdw blurRad="38100" dist="38100" dir="2700000" algn="tl">
                            <a:srgbClr val="000000">
                              <a:alpha val="43137"/>
                            </a:srgbClr>
                          </a:outerShdw>
                        </a:effectLst>
                      </a:endParaRPr>
                    </a:p>
                  </a:txBody>
                  <a:tcPr/>
                </a:tc>
                <a:tc>
                  <a:txBody>
                    <a:bodyPr/>
                    <a:lstStyle/>
                    <a:p>
                      <a:pPr algn="ctr"/>
                      <a:r>
                        <a:rPr kumimoji="0" lang="en-US" sz="2400" kern="1200" dirty="0" smtClean="0">
                          <a:effectLst>
                            <a:outerShdw blurRad="38100" dist="38100" dir="2700000" algn="tl">
                              <a:srgbClr val="000000">
                                <a:alpha val="43137"/>
                              </a:srgbClr>
                            </a:outerShdw>
                          </a:effectLst>
                        </a:rPr>
                        <a:t>113</a:t>
                      </a:r>
                      <a:endParaRPr lang="en-US" sz="2400" b="1" dirty="0">
                        <a:effectLst>
                          <a:outerShdw blurRad="38100" dist="38100" dir="2700000" algn="tl">
                            <a:srgbClr val="000000">
                              <a:alpha val="43137"/>
                            </a:srgbClr>
                          </a:outerShdw>
                        </a:effectLst>
                      </a:endParaRPr>
                    </a:p>
                  </a:txBody>
                  <a:tcPr/>
                </a:tc>
              </a:tr>
              <a:tr h="573434">
                <a:tc>
                  <a:txBody>
                    <a:bodyPr/>
                    <a:lstStyle/>
                    <a:p>
                      <a:pPr algn="ctr"/>
                      <a:r>
                        <a:rPr kumimoji="0" lang="en-US" sz="2400" kern="1200" dirty="0" smtClean="0">
                          <a:effectLst>
                            <a:outerShdw blurRad="38100" dist="38100" dir="2700000" algn="tl">
                              <a:srgbClr val="000000">
                                <a:alpha val="43137"/>
                              </a:srgbClr>
                            </a:outerShdw>
                          </a:effectLst>
                        </a:rPr>
                        <a:t>1934</a:t>
                      </a:r>
                      <a:endParaRPr lang="en-US" sz="2400" b="1" dirty="0">
                        <a:effectLst>
                          <a:outerShdw blurRad="38100" dist="38100" dir="2700000" algn="tl">
                            <a:srgbClr val="000000">
                              <a:alpha val="43137"/>
                            </a:srgbClr>
                          </a:outerShdw>
                        </a:effectLst>
                      </a:endParaRPr>
                    </a:p>
                  </a:txBody>
                  <a:tcPr/>
                </a:tc>
                <a:tc>
                  <a:txBody>
                    <a:bodyPr/>
                    <a:lstStyle/>
                    <a:p>
                      <a:pPr algn="ctr"/>
                      <a:r>
                        <a:rPr kumimoji="0" lang="en-US" sz="2400" kern="1200" dirty="0" smtClean="0">
                          <a:effectLst>
                            <a:outerShdw blurRad="38100" dist="38100" dir="2700000" algn="tl">
                              <a:srgbClr val="000000">
                                <a:alpha val="43137"/>
                              </a:srgbClr>
                            </a:outerShdw>
                          </a:effectLst>
                        </a:rPr>
                        <a:t>130</a:t>
                      </a:r>
                      <a:endParaRPr lang="en-US" sz="2400" b="1" dirty="0">
                        <a:effectLst>
                          <a:outerShdw blurRad="38100" dist="38100" dir="2700000" algn="tl">
                            <a:srgbClr val="000000">
                              <a:alpha val="43137"/>
                            </a:srgbClr>
                          </a:outerShdw>
                        </a:effectLst>
                      </a:endParaRPr>
                    </a:p>
                  </a:txBody>
                  <a:tcPr/>
                </a:tc>
                <a:tc>
                  <a:txBody>
                    <a:bodyPr/>
                    <a:lstStyle/>
                    <a:p>
                      <a:pPr algn="ctr"/>
                      <a:r>
                        <a:rPr kumimoji="0" lang="en-US" sz="2400" kern="1200" dirty="0" smtClean="0">
                          <a:effectLst>
                            <a:outerShdw blurRad="38100" dist="38100" dir="2700000" algn="tl">
                              <a:srgbClr val="000000">
                                <a:alpha val="43137"/>
                              </a:srgbClr>
                            </a:outerShdw>
                          </a:effectLst>
                        </a:rPr>
                        <a:t>109</a:t>
                      </a:r>
                      <a:endParaRPr lang="en-US" sz="2400" b="1" dirty="0">
                        <a:effectLst>
                          <a:outerShdw blurRad="38100" dist="38100" dir="2700000" algn="tl">
                            <a:srgbClr val="000000">
                              <a:alpha val="43137"/>
                            </a:srgbClr>
                          </a:outerShdw>
                        </a:effectLst>
                      </a:endParaRPr>
                    </a:p>
                  </a:txBody>
                  <a:tcPr/>
                </a:tc>
              </a:tr>
            </a:tbl>
          </a:graphicData>
        </a:graphic>
      </p:graphicFrame>
    </p:spTree>
  </p:cSld>
  <p:clrMapOvr>
    <a:masterClrMapping/>
  </p:clrMapOvr>
  <p:transition spd="med">
    <p:zoom dir="in"/>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44000" r="-44000"/>
          </a:stretch>
        </a:blipFill>
        <a:effectLst/>
      </p:bgPr>
    </p:bg>
    <p:spTree>
      <p:nvGrpSpPr>
        <p:cNvPr id="1" name=""/>
        <p:cNvGrpSpPr/>
        <p:nvPr/>
      </p:nvGrpSpPr>
      <p:grpSpPr>
        <a:xfrm>
          <a:off x="0" y="0"/>
          <a:ext cx="0" cy="0"/>
          <a:chOff x="0" y="0"/>
          <a:chExt cx="0" cy="0"/>
        </a:xfrm>
      </p:grpSpPr>
      <p:graphicFrame>
        <p:nvGraphicFramePr>
          <p:cNvPr id="3" name="Chart 2"/>
          <p:cNvGraphicFramePr/>
          <p:nvPr/>
        </p:nvGraphicFramePr>
        <p:xfrm>
          <a:off x="1600200" y="1905000"/>
          <a:ext cx="6096000" cy="4064000"/>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transition spd="med">
    <p:comb dir="vert"/>
    <p:sndAc>
      <p:stSnd>
        <p:snd r:embed="rId2" name="type.wav"/>
      </p:stSnd>
    </p:sndAc>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0"/>
            <a:ext cx="8458200" cy="5029200"/>
          </a:xfrm>
          <a:scene3d>
            <a:camera prst="orthographicFront"/>
            <a:lightRig rig="threePt" dir="t"/>
          </a:scene3d>
          <a:sp3d>
            <a:bevelT w="165100" prst="coolSlant"/>
          </a:sp3d>
        </p:spPr>
        <p:style>
          <a:lnRef idx="1">
            <a:schemeClr val="dk1"/>
          </a:lnRef>
          <a:fillRef idx="2">
            <a:schemeClr val="dk1"/>
          </a:fillRef>
          <a:effectRef idx="1">
            <a:schemeClr val="dk1"/>
          </a:effectRef>
          <a:fontRef idx="minor">
            <a:schemeClr val="dk1"/>
          </a:fontRef>
        </p:style>
        <p:txBody>
          <a:bodyPr>
            <a:normAutofit fontScale="90000"/>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r>
              <a:rPr lang="en-US" sz="44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CF One Two Trees" pitchFamily="2" charset="0"/>
              </a:rPr>
              <a:t/>
            </a:r>
            <a:br>
              <a:rPr lang="en-US" sz="44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CF One Two Trees" pitchFamily="2" charset="0"/>
              </a:rPr>
            </a:br>
            <a:r>
              <a:rPr lang="en-US" sz="44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Brush Script MT" pitchFamily="66" charset="0"/>
                <a:ea typeface="CookieMonster" pitchFamily="2" charset="0"/>
              </a:rPr>
              <a:t> </a:t>
            </a:r>
            <a:br>
              <a:rPr lang="en-US" sz="44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Brush Script MT" pitchFamily="66" charset="0"/>
                <a:ea typeface="CookieMonster" pitchFamily="2" charset="0"/>
              </a:rPr>
            </a:br>
            <a:r>
              <a:rPr lang="en-US" sz="44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Brush Script MT" pitchFamily="66" charset="0"/>
                <a:ea typeface="CookieMonster" pitchFamily="2" charset="0"/>
              </a:rPr>
              <a:t> </a:t>
            </a:r>
            <a:br>
              <a:rPr lang="en-US" sz="44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Brush Script MT" pitchFamily="66" charset="0"/>
                <a:ea typeface="CookieMonster" pitchFamily="2" charset="0"/>
              </a:rPr>
            </a:br>
            <a:r>
              <a:rPr lang="en-US" sz="44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Brush Script MT" pitchFamily="66" charset="0"/>
                <a:ea typeface="CookieMonster" pitchFamily="2" charset="0"/>
              </a:rPr>
              <a:t>  </a:t>
            </a:r>
            <a:br>
              <a:rPr lang="en-US" sz="44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Brush Script MT" pitchFamily="66" charset="0"/>
                <a:ea typeface="CookieMonster" pitchFamily="2" charset="0"/>
              </a:rPr>
            </a:br>
            <a:r>
              <a:rPr lang="en-US" sz="44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Brush Script MT" pitchFamily="66" charset="0"/>
                <a:ea typeface="CookieMonster" pitchFamily="2" charset="0"/>
              </a:rPr>
              <a:t>   </a:t>
            </a:r>
            <a:br>
              <a:rPr lang="en-US" sz="44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Brush Script MT" pitchFamily="66" charset="0"/>
                <a:ea typeface="CookieMonster" pitchFamily="2" charset="0"/>
              </a:rPr>
            </a:br>
            <a:r>
              <a:rPr lang="en-US" sz="44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Brush Script MT" pitchFamily="66" charset="0"/>
                <a:ea typeface="CookieMonster" pitchFamily="2" charset="0"/>
              </a:rPr>
              <a:t>   </a:t>
            </a:r>
            <a:r>
              <a:rPr lang="en-US" sz="4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Eras Medium ITC" pitchFamily="34" charset="0"/>
                <a:ea typeface="CookieMonster" pitchFamily="2" charset="0"/>
              </a:rPr>
              <a:t>&gt;Tirthankar Roy</a:t>
            </a:r>
            <a:br>
              <a:rPr lang="en-US" sz="4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Eras Medium ITC" pitchFamily="34" charset="0"/>
                <a:ea typeface="CookieMonster" pitchFamily="2" charset="0"/>
              </a:rPr>
            </a:br>
            <a:r>
              <a:rPr lang="en-US" sz="4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Eras Medium ITC" pitchFamily="34" charset="0"/>
                <a:ea typeface="CookieMonster" pitchFamily="2" charset="0"/>
              </a:rPr>
              <a:t>   &gt;D.N.Tripathi</a:t>
            </a:r>
            <a:br>
              <a:rPr lang="en-US" sz="4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Eras Medium ITC" pitchFamily="34" charset="0"/>
                <a:ea typeface="CookieMonster" pitchFamily="2" charset="0"/>
              </a:rPr>
            </a:br>
            <a:r>
              <a:rPr lang="en-US" sz="4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Eras Medium ITC" pitchFamily="34" charset="0"/>
                <a:ea typeface="CookieMonster" pitchFamily="2" charset="0"/>
              </a:rPr>
              <a:t>   &gt;Sabyasachi Bhattacharjee</a:t>
            </a:r>
            <a:br>
              <a:rPr lang="en-US" sz="4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Eras Medium ITC" pitchFamily="34" charset="0"/>
                <a:ea typeface="CookieMonster" pitchFamily="2" charset="0"/>
              </a:rPr>
            </a:br>
            <a:r>
              <a:rPr lang="en-US" sz="4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Eras Medium ITC" pitchFamily="34" charset="0"/>
                <a:ea typeface="CookieMonster" pitchFamily="2" charset="0"/>
              </a:rPr>
              <a:t>   &gt;Amiya Bagchi</a:t>
            </a:r>
            <a:br>
              <a:rPr lang="en-US" sz="4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Eras Medium ITC" pitchFamily="34" charset="0"/>
                <a:ea typeface="CookieMonster" pitchFamily="2" charset="0"/>
              </a:rPr>
            </a:br>
            <a:r>
              <a:rPr lang="en-US" sz="4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Eras Medium ITC" pitchFamily="34" charset="0"/>
                <a:ea typeface="CookieMonster" pitchFamily="2" charset="0"/>
              </a:rPr>
              <a:t>   &gt;Bipan Chandra </a:t>
            </a:r>
            <a:br>
              <a:rPr lang="en-US" sz="4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Eras Medium ITC" pitchFamily="34" charset="0"/>
                <a:ea typeface="CookieMonster" pitchFamily="2" charset="0"/>
              </a:rPr>
            </a:br>
            <a:r>
              <a:rPr lang="en-US" sz="4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Eras Medium ITC" pitchFamily="34" charset="0"/>
                <a:ea typeface="CookieMonster" pitchFamily="2" charset="0"/>
              </a:rPr>
              <a:t>   &gt;S.K.Mukhopadhyay</a:t>
            </a:r>
            <a:r>
              <a:rPr lang="en-US" sz="44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Eras Medium ITC" pitchFamily="34" charset="0"/>
                <a:ea typeface="CookieMonster" pitchFamily="2" charset="0"/>
              </a:rPr>
              <a:t/>
            </a:r>
            <a:br>
              <a:rPr lang="en-US" sz="44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Eras Medium ITC" pitchFamily="34" charset="0"/>
                <a:ea typeface="CookieMonster" pitchFamily="2" charset="0"/>
              </a:rPr>
            </a:br>
            <a:r>
              <a:rPr lang="en-US" sz="44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Eras Medium ITC" pitchFamily="34" charset="0"/>
                <a:ea typeface="CookieMonster" pitchFamily="2" charset="0"/>
              </a:rPr>
              <a:t>   </a:t>
            </a:r>
            <a:br>
              <a:rPr lang="en-US" sz="44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Eras Medium ITC" pitchFamily="34" charset="0"/>
                <a:ea typeface="CookieMonster" pitchFamily="2" charset="0"/>
              </a:rPr>
            </a:br>
            <a:r>
              <a:rPr lang="en-US" sz="44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Eras Medium ITC" pitchFamily="34" charset="0"/>
                <a:ea typeface="CookieMonster" pitchFamily="2" charset="0"/>
              </a:rPr>
              <a:t/>
            </a:r>
            <a:br>
              <a:rPr lang="en-US" sz="44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Eras Medium ITC" pitchFamily="34" charset="0"/>
                <a:ea typeface="CookieMonster" pitchFamily="2" charset="0"/>
              </a:rPr>
            </a:br>
            <a:r>
              <a:rPr lang="en-US" sz="16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Brush Script MT" pitchFamily="66" charset="0"/>
              </a:rPr>
              <a:t/>
            </a:r>
            <a:br>
              <a:rPr lang="en-US" sz="16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Brush Script MT" pitchFamily="66" charset="0"/>
              </a:rPr>
            </a:br>
            <a:r>
              <a:rPr lang="en-US" sz="16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Brush Script MT" pitchFamily="66" charset="0"/>
              </a:rPr>
              <a:t>   </a:t>
            </a:r>
            <a:br>
              <a:rPr lang="en-US" sz="16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Brush Script MT" pitchFamily="66" charset="0"/>
              </a:rPr>
            </a:br>
            <a:r>
              <a:rPr lang="en-US"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
            </a:r>
            <a:br>
              <a:rPr lang="en-US"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br>
            <a:r>
              <a:rPr lang="en-US"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
            </a:r>
            <a:br>
              <a:rPr lang="en-US"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br>
            <a:r>
              <a:rPr lang="en-US"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
            </a:r>
            <a:br>
              <a:rPr lang="en-US"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br>
            <a:endParaRPr lang="en-US"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
        <p:nvSpPr>
          <p:cNvPr id="4" name="TextBox 3"/>
          <p:cNvSpPr txBox="1"/>
          <p:nvPr/>
        </p:nvSpPr>
        <p:spPr>
          <a:xfrm>
            <a:off x="457200" y="0"/>
            <a:ext cx="8001000" cy="1446550"/>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n-US" sz="4400" b="1" dirty="0" smtClean="0">
                <a:solidFill>
                  <a:srgbClr val="002060"/>
                </a:solidFill>
              </a:rPr>
              <a:t>Contributing scholars on the aspects of British India  </a:t>
            </a:r>
            <a:endParaRPr lang="en-US" sz="4400" b="1" dirty="0">
              <a:solidFill>
                <a:srgbClr val="002060"/>
              </a:solidFill>
            </a:endParaRPr>
          </a:p>
        </p:txBody>
      </p:sp>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2"/>
                                        </p:tgtEl>
                                        <p:attrNameLst>
                                          <p:attrName>style.visibility</p:attrName>
                                        </p:attrNameLst>
                                      </p:cBhvr>
                                      <p:to>
                                        <p:strVal val="visible"/>
                                      </p:to>
                                    </p:set>
                                    <p:anim calcmode="discrete" valueType="clr">
                                      <p:cBhvr override="childStyle">
                                        <p:cTn id="7" dur="80"/>
                                        <p:tgtEl>
                                          <p:spTgt spid="2"/>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
                                        </p:tgtEl>
                                        <p:attrNameLst>
                                          <p:attrName>fillcolor</p:attrName>
                                        </p:attrNameLst>
                                      </p:cBhvr>
                                      <p:tavLst>
                                        <p:tav tm="0">
                                          <p:val>
                                            <p:clrVal>
                                              <a:schemeClr val="accent2"/>
                                            </p:clrVal>
                                          </p:val>
                                        </p:tav>
                                        <p:tav tm="50000">
                                          <p:val>
                                            <p:clrVal>
                                              <a:schemeClr val="hlink"/>
                                            </p:clrVal>
                                          </p:val>
                                        </p:tav>
                                      </p:tavLst>
                                    </p:anim>
                                    <p:set>
                                      <p:cBhvr>
                                        <p:cTn id="9" dur="80"/>
                                        <p:tgtEl>
                                          <p:spTgt spid="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theme/theme1.xml><?xml version="1.0" encoding="utf-8"?>
<a:theme xmlns:a="http://schemas.openxmlformats.org/drawingml/2006/main" name="Technic">
  <a:themeElements>
    <a:clrScheme name="Technic">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Technic">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Technic</Template>
  <TotalTime>459</TotalTime>
  <Words>496</Words>
  <Application>Microsoft Office PowerPoint</Application>
  <PresentationFormat>On-screen Show (4:3)</PresentationFormat>
  <Paragraphs>152</Paragraphs>
  <Slides>22</Slides>
  <Notes>1</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Technic</vt:lpstr>
      <vt:lpstr> </vt:lpstr>
      <vt:lpstr>Tripura on the Way of Global Economic  Recession  of Thirties </vt:lpstr>
      <vt:lpstr> Introduction    </vt:lpstr>
      <vt:lpstr>Slide 4</vt:lpstr>
      <vt:lpstr>Slide 5</vt:lpstr>
      <vt:lpstr>Slide 6</vt:lpstr>
      <vt:lpstr>Slide 7</vt:lpstr>
      <vt:lpstr>Slide 8</vt:lpstr>
      <vt:lpstr>               &gt;Tirthankar Roy    &gt;D.N.Tripathi    &gt;Sabyasachi Bhattacharjee    &gt;Amiya Bagchi    &gt;Bipan Chandra     &gt;S.K.Mukhopadhyay              </vt:lpstr>
      <vt:lpstr>Sources on Tripura</vt:lpstr>
      <vt:lpstr>Aspects of economic scenario</vt:lpstr>
      <vt:lpstr>Slide 12</vt:lpstr>
      <vt:lpstr>Slide 13</vt:lpstr>
      <vt:lpstr>Slide 14</vt:lpstr>
      <vt:lpstr>Slide 15</vt:lpstr>
      <vt:lpstr>Slide 16</vt:lpstr>
      <vt:lpstr>Slide 17</vt:lpstr>
      <vt:lpstr>Slide 18</vt:lpstr>
      <vt:lpstr>Slide 19</vt:lpstr>
      <vt:lpstr>Slide 20</vt:lpstr>
      <vt:lpstr>Slide 21</vt:lpstr>
      <vt:lpstr>Slide 22</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acer</cp:lastModifiedBy>
  <cp:revision>64</cp:revision>
  <dcterms:created xsi:type="dcterms:W3CDTF">2001-12-31T18:37:57Z</dcterms:created>
  <dcterms:modified xsi:type="dcterms:W3CDTF">2016-05-05T07:50:26Z</dcterms:modified>
</cp:coreProperties>
</file>